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3"/>
  </p:notesMasterIdLst>
  <p:sldIdLst>
    <p:sldId id="256" r:id="rId3"/>
    <p:sldId id="257" r:id="rId4"/>
    <p:sldId id="264" r:id="rId5"/>
    <p:sldId id="258" r:id="rId6"/>
    <p:sldId id="259" r:id="rId7"/>
    <p:sldId id="260" r:id="rId8"/>
    <p:sldId id="263" r:id="rId9"/>
    <p:sldId id="262" r:id="rId10"/>
    <p:sldId id="261" r:id="rId11"/>
    <p:sldId id="265" r:id="rId12"/>
    <p:sldId id="266" r:id="rId13"/>
    <p:sldId id="267" r:id="rId14"/>
    <p:sldId id="268" r:id="rId15"/>
    <p:sldId id="269" r:id="rId16"/>
    <p:sldId id="270" r:id="rId17"/>
    <p:sldId id="271" r:id="rId18"/>
    <p:sldId id="417" r:id="rId19"/>
    <p:sldId id="419" r:id="rId20"/>
    <p:sldId id="272" r:id="rId21"/>
    <p:sldId id="274" r:id="rId22"/>
    <p:sldId id="275" r:id="rId23"/>
    <p:sldId id="273" r:id="rId24"/>
    <p:sldId id="406" r:id="rId25"/>
    <p:sldId id="418" r:id="rId26"/>
    <p:sldId id="409" r:id="rId27"/>
    <p:sldId id="414" r:id="rId28"/>
    <p:sldId id="407" r:id="rId29"/>
    <p:sldId id="408" r:id="rId30"/>
    <p:sldId id="410" r:id="rId31"/>
    <p:sldId id="41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75"/>
    <p:restoredTop sz="94670"/>
  </p:normalViewPr>
  <p:slideViewPr>
    <p:cSldViewPr snapToGrid="0" snapToObjects="1">
      <p:cViewPr varScale="1">
        <p:scale>
          <a:sx n="68" d="100"/>
          <a:sy n="68" d="100"/>
        </p:scale>
        <p:origin x="95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84A87F-5D97-487F-AE7D-0BE4BA3BC04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8A16B69-20B3-4FD1-84A2-E023F0DDA22C}">
      <dgm:prSet/>
      <dgm:spPr/>
      <dgm:t>
        <a:bodyPr/>
        <a:lstStyle/>
        <a:p>
          <a:r>
            <a:rPr lang="en-IE" dirty="0"/>
            <a:t>Statute of limitations</a:t>
          </a:r>
          <a:endParaRPr lang="en-US" dirty="0"/>
        </a:p>
      </dgm:t>
    </dgm:pt>
    <dgm:pt modelId="{AFCC2B3F-B237-4D94-A742-066A528672D8}" type="parTrans" cxnId="{3F0D0A52-1281-4224-851D-39AE007767B4}">
      <dgm:prSet/>
      <dgm:spPr/>
      <dgm:t>
        <a:bodyPr/>
        <a:lstStyle/>
        <a:p>
          <a:endParaRPr lang="en-US"/>
        </a:p>
      </dgm:t>
    </dgm:pt>
    <dgm:pt modelId="{280E6A1A-6017-480F-890D-601D5BAABFBB}" type="sibTrans" cxnId="{3F0D0A52-1281-4224-851D-39AE007767B4}">
      <dgm:prSet/>
      <dgm:spPr/>
      <dgm:t>
        <a:bodyPr/>
        <a:lstStyle/>
        <a:p>
          <a:endParaRPr lang="en-US"/>
        </a:p>
      </dgm:t>
    </dgm:pt>
    <dgm:pt modelId="{D246CF33-FA65-44B3-88C3-E3E73987BC44}">
      <dgm:prSet/>
      <dgm:spPr/>
      <dgm:t>
        <a:bodyPr/>
        <a:lstStyle/>
        <a:p>
          <a:r>
            <a:rPr lang="en-US" dirty="0"/>
            <a:t>Presumption</a:t>
          </a:r>
          <a:r>
            <a:rPr lang="en-US" baseline="0" dirty="0"/>
            <a:t> of Innocence</a:t>
          </a:r>
          <a:endParaRPr lang="en-US" dirty="0"/>
        </a:p>
      </dgm:t>
    </dgm:pt>
    <dgm:pt modelId="{FC3CD6E5-8269-4959-9CAE-9B0BCD9FFF82}" type="parTrans" cxnId="{99DAF59C-CEC8-4A5B-964A-D0CC9511EC14}">
      <dgm:prSet/>
      <dgm:spPr/>
      <dgm:t>
        <a:bodyPr/>
        <a:lstStyle/>
        <a:p>
          <a:endParaRPr lang="en-US"/>
        </a:p>
      </dgm:t>
    </dgm:pt>
    <dgm:pt modelId="{AB873010-B3DC-4D27-9265-2AFFF2C37835}" type="sibTrans" cxnId="{99DAF59C-CEC8-4A5B-964A-D0CC9511EC14}">
      <dgm:prSet/>
      <dgm:spPr/>
      <dgm:t>
        <a:bodyPr/>
        <a:lstStyle/>
        <a:p>
          <a:endParaRPr lang="en-US"/>
        </a:p>
      </dgm:t>
    </dgm:pt>
    <dgm:pt modelId="{C3311E91-3741-4BD0-8FDA-31CC839B4968}">
      <dgm:prSet/>
      <dgm:spPr/>
      <dgm:t>
        <a:bodyPr/>
        <a:lstStyle/>
        <a:p>
          <a:r>
            <a:rPr lang="en-IE" dirty="0"/>
            <a:t>What to communicate </a:t>
          </a:r>
          <a:r>
            <a:rPr lang="en-IE" noProof="0" dirty="0"/>
            <a:t>publicly</a:t>
          </a:r>
        </a:p>
      </dgm:t>
    </dgm:pt>
    <dgm:pt modelId="{F3F95D49-F756-4F1C-BAB8-674A2E9F3A19}" type="parTrans" cxnId="{9529309A-0A83-4DAB-A728-BE7A707BE911}">
      <dgm:prSet/>
      <dgm:spPr/>
      <dgm:t>
        <a:bodyPr/>
        <a:lstStyle/>
        <a:p>
          <a:endParaRPr lang="en-US"/>
        </a:p>
      </dgm:t>
    </dgm:pt>
    <dgm:pt modelId="{DD2825DC-F22E-4453-85ED-3304FF847284}" type="sibTrans" cxnId="{9529309A-0A83-4DAB-A728-BE7A707BE911}">
      <dgm:prSet/>
      <dgm:spPr/>
      <dgm:t>
        <a:bodyPr/>
        <a:lstStyle/>
        <a:p>
          <a:endParaRPr lang="en-US"/>
        </a:p>
      </dgm:t>
    </dgm:pt>
    <dgm:pt modelId="{C2CDF519-D4C8-47DA-9088-0EEDDEDDDDED}">
      <dgm:prSet/>
      <dgm:spPr/>
      <dgm:t>
        <a:bodyPr/>
        <a:lstStyle/>
        <a:p>
          <a:r>
            <a:rPr lang="en-IE" dirty="0"/>
            <a:t>Precautionary measures to restrict ministry</a:t>
          </a:r>
          <a:endParaRPr lang="en-US" dirty="0"/>
        </a:p>
      </dgm:t>
    </dgm:pt>
    <dgm:pt modelId="{37C442B7-6BCA-41F3-BB84-AD69694129FD}" type="parTrans" cxnId="{7C457E25-15B8-45A5-B08B-885122EE01CA}">
      <dgm:prSet/>
      <dgm:spPr/>
      <dgm:t>
        <a:bodyPr/>
        <a:lstStyle/>
        <a:p>
          <a:endParaRPr lang="en-US"/>
        </a:p>
      </dgm:t>
    </dgm:pt>
    <dgm:pt modelId="{255FE132-1F0F-4760-9921-3DA569DEE1EC}" type="sibTrans" cxnId="{7C457E25-15B8-45A5-B08B-885122EE01CA}">
      <dgm:prSet/>
      <dgm:spPr/>
      <dgm:t>
        <a:bodyPr/>
        <a:lstStyle/>
        <a:p>
          <a:endParaRPr lang="en-US"/>
        </a:p>
      </dgm:t>
    </dgm:pt>
    <dgm:pt modelId="{797392FA-8EB3-6543-8930-9807EA1BC44B}" type="pres">
      <dgm:prSet presAssocID="{D784A87F-5D97-487F-AE7D-0BE4BA3BC04C}" presName="vert0" presStyleCnt="0">
        <dgm:presLayoutVars>
          <dgm:dir/>
          <dgm:animOne val="branch"/>
          <dgm:animLvl val="lvl"/>
        </dgm:presLayoutVars>
      </dgm:prSet>
      <dgm:spPr/>
    </dgm:pt>
    <dgm:pt modelId="{6B272ED7-2D96-404E-9AC8-3C2F49803EF2}" type="pres">
      <dgm:prSet presAssocID="{A8A16B69-20B3-4FD1-84A2-E023F0DDA22C}" presName="thickLine" presStyleLbl="alignNode1" presStyleIdx="0" presStyleCnt="4"/>
      <dgm:spPr/>
    </dgm:pt>
    <dgm:pt modelId="{E51A993F-BAC5-7B4E-91E1-A2DEEB1B10C5}" type="pres">
      <dgm:prSet presAssocID="{A8A16B69-20B3-4FD1-84A2-E023F0DDA22C}" presName="horz1" presStyleCnt="0"/>
      <dgm:spPr/>
    </dgm:pt>
    <dgm:pt modelId="{3FEF9031-0C04-B142-AFB8-87BC29137B2A}" type="pres">
      <dgm:prSet presAssocID="{A8A16B69-20B3-4FD1-84A2-E023F0DDA22C}" presName="tx1" presStyleLbl="revTx" presStyleIdx="0" presStyleCnt="4"/>
      <dgm:spPr/>
    </dgm:pt>
    <dgm:pt modelId="{40079912-E987-9D42-8FCB-AEFBB3E8133D}" type="pres">
      <dgm:prSet presAssocID="{A8A16B69-20B3-4FD1-84A2-E023F0DDA22C}" presName="vert1" presStyleCnt="0"/>
      <dgm:spPr/>
    </dgm:pt>
    <dgm:pt modelId="{F8257C5C-B5FA-A441-B0D8-FCB8D22AA96B}" type="pres">
      <dgm:prSet presAssocID="{D246CF33-FA65-44B3-88C3-E3E73987BC44}" presName="thickLine" presStyleLbl="alignNode1" presStyleIdx="1" presStyleCnt="4"/>
      <dgm:spPr/>
    </dgm:pt>
    <dgm:pt modelId="{E0695D85-BC4B-AB42-9CDE-D3332E5705C4}" type="pres">
      <dgm:prSet presAssocID="{D246CF33-FA65-44B3-88C3-E3E73987BC44}" presName="horz1" presStyleCnt="0"/>
      <dgm:spPr/>
    </dgm:pt>
    <dgm:pt modelId="{902B8388-2371-5641-BB1F-D61890EA3AFF}" type="pres">
      <dgm:prSet presAssocID="{D246CF33-FA65-44B3-88C3-E3E73987BC44}" presName="tx1" presStyleLbl="revTx" presStyleIdx="1" presStyleCnt="4"/>
      <dgm:spPr/>
    </dgm:pt>
    <dgm:pt modelId="{99228ACA-A787-CA47-8877-1C233DAB2C21}" type="pres">
      <dgm:prSet presAssocID="{D246CF33-FA65-44B3-88C3-E3E73987BC44}" presName="vert1" presStyleCnt="0"/>
      <dgm:spPr/>
    </dgm:pt>
    <dgm:pt modelId="{36A3E2BD-F5DD-4842-B97F-11F7645A6FD5}" type="pres">
      <dgm:prSet presAssocID="{C3311E91-3741-4BD0-8FDA-31CC839B4968}" presName="thickLine" presStyleLbl="alignNode1" presStyleIdx="2" presStyleCnt="4"/>
      <dgm:spPr/>
    </dgm:pt>
    <dgm:pt modelId="{2AEBF50F-E041-3747-9E6B-990DD79F3EC6}" type="pres">
      <dgm:prSet presAssocID="{C3311E91-3741-4BD0-8FDA-31CC839B4968}" presName="horz1" presStyleCnt="0"/>
      <dgm:spPr/>
    </dgm:pt>
    <dgm:pt modelId="{934C096B-972A-8145-B4C7-B4AC19053E80}" type="pres">
      <dgm:prSet presAssocID="{C3311E91-3741-4BD0-8FDA-31CC839B4968}" presName="tx1" presStyleLbl="revTx" presStyleIdx="2" presStyleCnt="4"/>
      <dgm:spPr/>
    </dgm:pt>
    <dgm:pt modelId="{3BF1AF96-D80D-7843-9684-2AFB7462A9AD}" type="pres">
      <dgm:prSet presAssocID="{C3311E91-3741-4BD0-8FDA-31CC839B4968}" presName="vert1" presStyleCnt="0"/>
      <dgm:spPr/>
    </dgm:pt>
    <dgm:pt modelId="{95F44B6F-3D56-4840-86CC-A5398FC3AFFE}" type="pres">
      <dgm:prSet presAssocID="{C2CDF519-D4C8-47DA-9088-0EEDDEDDDDED}" presName="thickLine" presStyleLbl="alignNode1" presStyleIdx="3" presStyleCnt="4"/>
      <dgm:spPr/>
    </dgm:pt>
    <dgm:pt modelId="{3B817FC7-A073-AE4C-9C84-4848F36482B1}" type="pres">
      <dgm:prSet presAssocID="{C2CDF519-D4C8-47DA-9088-0EEDDEDDDDED}" presName="horz1" presStyleCnt="0"/>
      <dgm:spPr/>
    </dgm:pt>
    <dgm:pt modelId="{21B8C148-DE59-B345-9354-4B9E26CA3EE4}" type="pres">
      <dgm:prSet presAssocID="{C2CDF519-D4C8-47DA-9088-0EEDDEDDDDED}" presName="tx1" presStyleLbl="revTx" presStyleIdx="3" presStyleCnt="4"/>
      <dgm:spPr/>
    </dgm:pt>
    <dgm:pt modelId="{BFD0303C-EDE0-CA43-8CFF-E102387C5FCB}" type="pres">
      <dgm:prSet presAssocID="{C2CDF519-D4C8-47DA-9088-0EEDDEDDDDED}" presName="vert1" presStyleCnt="0"/>
      <dgm:spPr/>
    </dgm:pt>
  </dgm:ptLst>
  <dgm:cxnLst>
    <dgm:cxn modelId="{E8AA4008-A201-4E4B-9B7E-071CB9C3A6B9}" type="presOf" srcId="{A8A16B69-20B3-4FD1-84A2-E023F0DDA22C}" destId="{3FEF9031-0C04-B142-AFB8-87BC29137B2A}" srcOrd="0" destOrd="0" presId="urn:microsoft.com/office/officeart/2008/layout/LinedList"/>
    <dgm:cxn modelId="{7C457E25-15B8-45A5-B08B-885122EE01CA}" srcId="{D784A87F-5D97-487F-AE7D-0BE4BA3BC04C}" destId="{C2CDF519-D4C8-47DA-9088-0EEDDEDDDDED}" srcOrd="3" destOrd="0" parTransId="{37C442B7-6BCA-41F3-BB84-AD69694129FD}" sibTransId="{255FE132-1F0F-4760-9921-3DA569DEE1EC}"/>
    <dgm:cxn modelId="{7F92CE3F-28BE-4B47-A40B-36C3A4CF86CA}" type="presOf" srcId="{C2CDF519-D4C8-47DA-9088-0EEDDEDDDDED}" destId="{21B8C148-DE59-B345-9354-4B9E26CA3EE4}" srcOrd="0" destOrd="0" presId="urn:microsoft.com/office/officeart/2008/layout/LinedList"/>
    <dgm:cxn modelId="{3F0D0A52-1281-4224-851D-39AE007767B4}" srcId="{D784A87F-5D97-487F-AE7D-0BE4BA3BC04C}" destId="{A8A16B69-20B3-4FD1-84A2-E023F0DDA22C}" srcOrd="0" destOrd="0" parTransId="{AFCC2B3F-B237-4D94-A742-066A528672D8}" sibTransId="{280E6A1A-6017-480F-890D-601D5BAABFBB}"/>
    <dgm:cxn modelId="{9529309A-0A83-4DAB-A728-BE7A707BE911}" srcId="{D784A87F-5D97-487F-AE7D-0BE4BA3BC04C}" destId="{C3311E91-3741-4BD0-8FDA-31CC839B4968}" srcOrd="2" destOrd="0" parTransId="{F3F95D49-F756-4F1C-BAB8-674A2E9F3A19}" sibTransId="{DD2825DC-F22E-4453-85ED-3304FF847284}"/>
    <dgm:cxn modelId="{99DAF59C-CEC8-4A5B-964A-D0CC9511EC14}" srcId="{D784A87F-5D97-487F-AE7D-0BE4BA3BC04C}" destId="{D246CF33-FA65-44B3-88C3-E3E73987BC44}" srcOrd="1" destOrd="0" parTransId="{FC3CD6E5-8269-4959-9CAE-9B0BCD9FFF82}" sibTransId="{AB873010-B3DC-4D27-9265-2AFFF2C37835}"/>
    <dgm:cxn modelId="{B656E0BB-A404-F747-A4C1-E63D46EF7B1F}" type="presOf" srcId="{D784A87F-5D97-487F-AE7D-0BE4BA3BC04C}" destId="{797392FA-8EB3-6543-8930-9807EA1BC44B}" srcOrd="0" destOrd="0" presId="urn:microsoft.com/office/officeart/2008/layout/LinedList"/>
    <dgm:cxn modelId="{234A5CC2-79BA-1341-AB9E-1CC8F9CCEBE1}" type="presOf" srcId="{D246CF33-FA65-44B3-88C3-E3E73987BC44}" destId="{902B8388-2371-5641-BB1F-D61890EA3AFF}" srcOrd="0" destOrd="0" presId="urn:microsoft.com/office/officeart/2008/layout/LinedList"/>
    <dgm:cxn modelId="{090B07FE-7D7A-5140-A807-EC46C72DFDA1}" type="presOf" srcId="{C3311E91-3741-4BD0-8FDA-31CC839B4968}" destId="{934C096B-972A-8145-B4C7-B4AC19053E80}" srcOrd="0" destOrd="0" presId="urn:microsoft.com/office/officeart/2008/layout/LinedList"/>
    <dgm:cxn modelId="{1AEE4EEA-EFB7-184B-8F83-81801BF8B3F7}" type="presParOf" srcId="{797392FA-8EB3-6543-8930-9807EA1BC44B}" destId="{6B272ED7-2D96-404E-9AC8-3C2F49803EF2}" srcOrd="0" destOrd="0" presId="urn:microsoft.com/office/officeart/2008/layout/LinedList"/>
    <dgm:cxn modelId="{ADE840C1-B30C-1A41-86FC-A65CD5EEFB55}" type="presParOf" srcId="{797392FA-8EB3-6543-8930-9807EA1BC44B}" destId="{E51A993F-BAC5-7B4E-91E1-A2DEEB1B10C5}" srcOrd="1" destOrd="0" presId="urn:microsoft.com/office/officeart/2008/layout/LinedList"/>
    <dgm:cxn modelId="{F60EB313-C681-2C44-8D7E-21DD04AC8B1C}" type="presParOf" srcId="{E51A993F-BAC5-7B4E-91E1-A2DEEB1B10C5}" destId="{3FEF9031-0C04-B142-AFB8-87BC29137B2A}" srcOrd="0" destOrd="0" presId="urn:microsoft.com/office/officeart/2008/layout/LinedList"/>
    <dgm:cxn modelId="{3B05EDDC-0A96-5D47-88AB-DA9B63249FC1}" type="presParOf" srcId="{E51A993F-BAC5-7B4E-91E1-A2DEEB1B10C5}" destId="{40079912-E987-9D42-8FCB-AEFBB3E8133D}" srcOrd="1" destOrd="0" presId="urn:microsoft.com/office/officeart/2008/layout/LinedList"/>
    <dgm:cxn modelId="{3EB8B9E9-373F-B245-B5BF-42481DB5BF10}" type="presParOf" srcId="{797392FA-8EB3-6543-8930-9807EA1BC44B}" destId="{F8257C5C-B5FA-A441-B0D8-FCB8D22AA96B}" srcOrd="2" destOrd="0" presId="urn:microsoft.com/office/officeart/2008/layout/LinedList"/>
    <dgm:cxn modelId="{AF09A5EB-15BA-3042-AEC3-CA3F3CD027B1}" type="presParOf" srcId="{797392FA-8EB3-6543-8930-9807EA1BC44B}" destId="{E0695D85-BC4B-AB42-9CDE-D3332E5705C4}" srcOrd="3" destOrd="0" presId="urn:microsoft.com/office/officeart/2008/layout/LinedList"/>
    <dgm:cxn modelId="{2D0770A2-43FD-FF4A-95B5-B8D53D7B7E64}" type="presParOf" srcId="{E0695D85-BC4B-AB42-9CDE-D3332E5705C4}" destId="{902B8388-2371-5641-BB1F-D61890EA3AFF}" srcOrd="0" destOrd="0" presId="urn:microsoft.com/office/officeart/2008/layout/LinedList"/>
    <dgm:cxn modelId="{07FE9487-8DE2-FE42-AF52-763447ACB1B6}" type="presParOf" srcId="{E0695D85-BC4B-AB42-9CDE-D3332E5705C4}" destId="{99228ACA-A787-CA47-8877-1C233DAB2C21}" srcOrd="1" destOrd="0" presId="urn:microsoft.com/office/officeart/2008/layout/LinedList"/>
    <dgm:cxn modelId="{71FAC701-0168-2847-BF0F-ED8106CB9E1A}" type="presParOf" srcId="{797392FA-8EB3-6543-8930-9807EA1BC44B}" destId="{36A3E2BD-F5DD-4842-B97F-11F7645A6FD5}" srcOrd="4" destOrd="0" presId="urn:microsoft.com/office/officeart/2008/layout/LinedList"/>
    <dgm:cxn modelId="{4A846607-292C-C444-872F-65E510333D72}" type="presParOf" srcId="{797392FA-8EB3-6543-8930-9807EA1BC44B}" destId="{2AEBF50F-E041-3747-9E6B-990DD79F3EC6}" srcOrd="5" destOrd="0" presId="urn:microsoft.com/office/officeart/2008/layout/LinedList"/>
    <dgm:cxn modelId="{E0EE702F-6B70-C744-9F80-AB9315D3A8DF}" type="presParOf" srcId="{2AEBF50F-E041-3747-9E6B-990DD79F3EC6}" destId="{934C096B-972A-8145-B4C7-B4AC19053E80}" srcOrd="0" destOrd="0" presId="urn:microsoft.com/office/officeart/2008/layout/LinedList"/>
    <dgm:cxn modelId="{97C1525A-A167-2C44-9166-3A24D91B8EC2}" type="presParOf" srcId="{2AEBF50F-E041-3747-9E6B-990DD79F3EC6}" destId="{3BF1AF96-D80D-7843-9684-2AFB7462A9AD}" srcOrd="1" destOrd="0" presId="urn:microsoft.com/office/officeart/2008/layout/LinedList"/>
    <dgm:cxn modelId="{B84D5B38-91EC-014B-836C-3AEC28E70473}" type="presParOf" srcId="{797392FA-8EB3-6543-8930-9807EA1BC44B}" destId="{95F44B6F-3D56-4840-86CC-A5398FC3AFFE}" srcOrd="6" destOrd="0" presId="urn:microsoft.com/office/officeart/2008/layout/LinedList"/>
    <dgm:cxn modelId="{61F4326D-ECC1-D843-BABB-60A8E01E5EFB}" type="presParOf" srcId="{797392FA-8EB3-6543-8930-9807EA1BC44B}" destId="{3B817FC7-A073-AE4C-9C84-4848F36482B1}" srcOrd="7" destOrd="0" presId="urn:microsoft.com/office/officeart/2008/layout/LinedList"/>
    <dgm:cxn modelId="{DC615F7C-11FD-CE41-BD5D-EB9C3FEBF384}" type="presParOf" srcId="{3B817FC7-A073-AE4C-9C84-4848F36482B1}" destId="{21B8C148-DE59-B345-9354-4B9E26CA3EE4}" srcOrd="0" destOrd="0" presId="urn:microsoft.com/office/officeart/2008/layout/LinedList"/>
    <dgm:cxn modelId="{88C148A4-79D7-0F48-8D81-203C71A75029}" type="presParOf" srcId="{3B817FC7-A073-AE4C-9C84-4848F36482B1}" destId="{BFD0303C-EDE0-CA43-8CFF-E102387C5FC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72ED7-2D96-404E-9AC8-3C2F49803EF2}">
      <dsp:nvSpPr>
        <dsp:cNvPr id="0" name=""/>
        <dsp:cNvSpPr/>
      </dsp:nvSpPr>
      <dsp:spPr>
        <a:xfrm>
          <a:off x="0" y="0"/>
          <a:ext cx="51753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EF9031-0C04-B142-AFB8-87BC29137B2A}">
      <dsp:nvSpPr>
        <dsp:cNvPr id="0" name=""/>
        <dsp:cNvSpPr/>
      </dsp:nvSpPr>
      <dsp:spPr>
        <a:xfrm>
          <a:off x="0" y="0"/>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IE" sz="3800" kern="1200" dirty="0"/>
            <a:t>Statute of limitations</a:t>
          </a:r>
          <a:endParaRPr lang="en-US" sz="3800" kern="1200" dirty="0"/>
        </a:p>
      </dsp:txBody>
      <dsp:txXfrm>
        <a:off x="0" y="0"/>
        <a:ext cx="5175384" cy="1384035"/>
      </dsp:txXfrm>
    </dsp:sp>
    <dsp:sp modelId="{F8257C5C-B5FA-A441-B0D8-FCB8D22AA96B}">
      <dsp:nvSpPr>
        <dsp:cNvPr id="0" name=""/>
        <dsp:cNvSpPr/>
      </dsp:nvSpPr>
      <dsp:spPr>
        <a:xfrm>
          <a:off x="0" y="1384035"/>
          <a:ext cx="51753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2B8388-2371-5641-BB1F-D61890EA3AFF}">
      <dsp:nvSpPr>
        <dsp:cNvPr id="0" name=""/>
        <dsp:cNvSpPr/>
      </dsp:nvSpPr>
      <dsp:spPr>
        <a:xfrm>
          <a:off x="0" y="1384035"/>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a:t>Presumption</a:t>
          </a:r>
          <a:r>
            <a:rPr lang="en-US" sz="3800" kern="1200" baseline="0" dirty="0"/>
            <a:t> of Innocence</a:t>
          </a:r>
          <a:endParaRPr lang="en-US" sz="3800" kern="1200" dirty="0"/>
        </a:p>
      </dsp:txBody>
      <dsp:txXfrm>
        <a:off x="0" y="1384035"/>
        <a:ext cx="5175384" cy="1384035"/>
      </dsp:txXfrm>
    </dsp:sp>
    <dsp:sp modelId="{36A3E2BD-F5DD-4842-B97F-11F7645A6FD5}">
      <dsp:nvSpPr>
        <dsp:cNvPr id="0" name=""/>
        <dsp:cNvSpPr/>
      </dsp:nvSpPr>
      <dsp:spPr>
        <a:xfrm>
          <a:off x="0" y="2768070"/>
          <a:ext cx="51753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4C096B-972A-8145-B4C7-B4AC19053E80}">
      <dsp:nvSpPr>
        <dsp:cNvPr id="0" name=""/>
        <dsp:cNvSpPr/>
      </dsp:nvSpPr>
      <dsp:spPr>
        <a:xfrm>
          <a:off x="0" y="2768070"/>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IE" sz="3800" kern="1200" dirty="0"/>
            <a:t>What to communicate </a:t>
          </a:r>
          <a:r>
            <a:rPr lang="en-IE" sz="3800" kern="1200" noProof="0" dirty="0"/>
            <a:t>publicly</a:t>
          </a:r>
        </a:p>
      </dsp:txBody>
      <dsp:txXfrm>
        <a:off x="0" y="2768070"/>
        <a:ext cx="5175384" cy="1384035"/>
      </dsp:txXfrm>
    </dsp:sp>
    <dsp:sp modelId="{95F44B6F-3D56-4840-86CC-A5398FC3AFFE}">
      <dsp:nvSpPr>
        <dsp:cNvPr id="0" name=""/>
        <dsp:cNvSpPr/>
      </dsp:nvSpPr>
      <dsp:spPr>
        <a:xfrm>
          <a:off x="0" y="4152105"/>
          <a:ext cx="51753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B8C148-DE59-B345-9354-4B9E26CA3EE4}">
      <dsp:nvSpPr>
        <dsp:cNvPr id="0" name=""/>
        <dsp:cNvSpPr/>
      </dsp:nvSpPr>
      <dsp:spPr>
        <a:xfrm>
          <a:off x="0" y="4152105"/>
          <a:ext cx="5175384"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IE" sz="3800" kern="1200" dirty="0"/>
            <a:t>Precautionary measures to restrict ministry</a:t>
          </a:r>
          <a:endParaRPr lang="en-US" sz="3800" kern="1200" dirty="0"/>
        </a:p>
      </dsp:txBody>
      <dsp:txXfrm>
        <a:off x="0" y="4152105"/>
        <a:ext cx="5175384"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B3267-0D2D-484B-BC74-7845B37CDF5C}" type="datetimeFigureOut">
              <a:rPr lang="en-GB" smtClean="0"/>
              <a:t>05/08/2021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3C6870-3239-9F44-98D3-409258918B18}" type="slidenum">
              <a:rPr lang="en-GB" smtClean="0"/>
              <a:t>‹#›</a:t>
            </a:fld>
            <a:endParaRPr lang="en-GB" dirty="0"/>
          </a:p>
        </p:txBody>
      </p:sp>
    </p:spTree>
    <p:extLst>
      <p:ext uri="{BB962C8B-B14F-4D97-AF65-F5344CB8AC3E}">
        <p14:creationId xmlns:p14="http://schemas.microsoft.com/office/powerpoint/2010/main" val="3307472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it doesn’t include crimes of cover up or allegations against Church authorities this is covered in Vos Estis</a:t>
            </a:r>
          </a:p>
        </p:txBody>
      </p:sp>
      <p:sp>
        <p:nvSpPr>
          <p:cNvPr id="4" name="Slide Number Placeholder 3"/>
          <p:cNvSpPr>
            <a:spLocks noGrp="1"/>
          </p:cNvSpPr>
          <p:nvPr>
            <p:ph type="sldNum" sz="quarter" idx="5"/>
          </p:nvPr>
        </p:nvSpPr>
        <p:spPr/>
        <p:txBody>
          <a:bodyPr/>
          <a:lstStyle/>
          <a:p>
            <a:fld id="{A13C6870-3239-9F44-98D3-409258918B18}" type="slidenum">
              <a:rPr lang="en-GB" smtClean="0"/>
              <a:t>12</a:t>
            </a:fld>
            <a:endParaRPr lang="en-GB" dirty="0"/>
          </a:p>
        </p:txBody>
      </p:sp>
    </p:spTree>
    <p:extLst>
      <p:ext uri="{BB962C8B-B14F-4D97-AF65-F5344CB8AC3E}">
        <p14:creationId xmlns:p14="http://schemas.microsoft.com/office/powerpoint/2010/main" val="383122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114093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302072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2685565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5DB2-1438-B949-8429-DE1B4511C587}"/>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p>
        </p:txBody>
      </p:sp>
      <p:sp>
        <p:nvSpPr>
          <p:cNvPr id="3" name="Subtitle 2">
            <a:extLst>
              <a:ext uri="{FF2B5EF4-FFF2-40B4-BE49-F238E27FC236}">
                <a16:creationId xmlns:a16="http://schemas.microsoft.com/office/drawing/2014/main" id="{5227B1D3-D286-D64A-B0DA-EE31C395051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p>
        </p:txBody>
      </p:sp>
      <p:sp>
        <p:nvSpPr>
          <p:cNvPr id="4" name="Date Placeholder 3">
            <a:extLst>
              <a:ext uri="{FF2B5EF4-FFF2-40B4-BE49-F238E27FC236}">
                <a16:creationId xmlns:a16="http://schemas.microsoft.com/office/drawing/2014/main" id="{BF5F64BB-C786-6B4C-B479-F8AFB14DB3F3}"/>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5" name="Footer Placeholder 4">
            <a:extLst>
              <a:ext uri="{FF2B5EF4-FFF2-40B4-BE49-F238E27FC236}">
                <a16:creationId xmlns:a16="http://schemas.microsoft.com/office/drawing/2014/main" id="{BC0A78BE-953B-1744-A74C-C0EA5A07C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60331E-3A16-D042-AEB8-77E982013EB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17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7C13-4C8B-7F47-84B0-19839F4FA44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40D3BF-B12E-D548-9DFF-9DD3665DEB3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1ADB72-6AA4-C84F-902D-86C07DE9B86E}"/>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5" name="Footer Placeholder 4">
            <a:extLst>
              <a:ext uri="{FF2B5EF4-FFF2-40B4-BE49-F238E27FC236}">
                <a16:creationId xmlns:a16="http://schemas.microsoft.com/office/drawing/2014/main" id="{4F709CE2-7E83-BF49-8913-F655C83001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F0845D-C5E8-DB40-A420-4F6AE8D2EF8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46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198D-822D-D74B-AA18-B479E5AA4D54}"/>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p>
        </p:txBody>
      </p:sp>
      <p:sp>
        <p:nvSpPr>
          <p:cNvPr id="3" name="Text Placeholder 2">
            <a:extLst>
              <a:ext uri="{FF2B5EF4-FFF2-40B4-BE49-F238E27FC236}">
                <a16:creationId xmlns:a16="http://schemas.microsoft.com/office/drawing/2014/main" id="{4B4D7A8A-02DD-C94F-B9B0-C0ADE086C85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8CF5F1-7576-784E-A282-38EC68B35525}"/>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5" name="Footer Placeholder 4">
            <a:extLst>
              <a:ext uri="{FF2B5EF4-FFF2-40B4-BE49-F238E27FC236}">
                <a16:creationId xmlns:a16="http://schemas.microsoft.com/office/drawing/2014/main" id="{54C701A9-A638-1C46-92B1-5004D22E55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F3CA8-BCEA-0043-8F0A-FA4635C4B17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3907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5647-87A4-324F-A28C-7453AE999DD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2B1E667-A8E6-9C41-9F9E-E8A0BC0E8E2D}"/>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41797A5-BD6C-7D40-9459-CA9293D13776}"/>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CFA8682-6452-784D-8680-4100E2F0AA15}"/>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6" name="Footer Placeholder 5">
            <a:extLst>
              <a:ext uri="{FF2B5EF4-FFF2-40B4-BE49-F238E27FC236}">
                <a16:creationId xmlns:a16="http://schemas.microsoft.com/office/drawing/2014/main" id="{CEBA572F-A808-564F-A959-CA768E3252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9476A7-8C42-944A-9165-0AAF6115A12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6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D7C0-601B-5A4F-B7DC-6235B158EC7F}"/>
              </a:ext>
            </a:extLst>
          </p:cNvPr>
          <p:cNvSpPr>
            <a:spLocks noGrp="1"/>
          </p:cNvSpPr>
          <p:nvPr>
            <p:ph type="title"/>
          </p:nvPr>
        </p:nvSpPr>
        <p:spPr>
          <a:xfrm>
            <a:off x="629841" y="365126"/>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CAFD93C-C7FC-E94A-8DF0-9F85E3421B6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BA015ED2-E031-F443-9ED8-9E5BAB8747C2}"/>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7AE74A4-47CC-9B4B-AFB8-DDECA5E9ABF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AE56BAB0-50B8-EE45-B88A-A2CBFAB227B7}"/>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A79FC9-1F0D-264A-83AA-5EC6EC722724}"/>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8" name="Footer Placeholder 7">
            <a:extLst>
              <a:ext uri="{FF2B5EF4-FFF2-40B4-BE49-F238E27FC236}">
                <a16:creationId xmlns:a16="http://schemas.microsoft.com/office/drawing/2014/main" id="{3107C67C-5CBE-8B4B-8EAA-F5C1A3E48C1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929CA47-D30B-7142-928B-0FB322E12A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7626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8E39-BCEE-0D40-8374-84AD285C971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E74099F-9359-F546-8508-4A57E64F1A03}"/>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4" name="Footer Placeholder 3">
            <a:extLst>
              <a:ext uri="{FF2B5EF4-FFF2-40B4-BE49-F238E27FC236}">
                <a16:creationId xmlns:a16="http://schemas.microsoft.com/office/drawing/2014/main" id="{9B1C1F89-97A7-814D-A1F8-1B45D77D126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984B89-36F3-E04D-8560-B07543817FF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4312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8AAD44-76F0-8941-890E-BB6CA4AA1C75}"/>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3" name="Footer Placeholder 2">
            <a:extLst>
              <a:ext uri="{FF2B5EF4-FFF2-40B4-BE49-F238E27FC236}">
                <a16:creationId xmlns:a16="http://schemas.microsoft.com/office/drawing/2014/main" id="{B11AE4B6-FAF5-4B4F-81FA-556BFB6F150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1F875A-2531-B640-BE91-8373A9542A9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2966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FCB1A-0C03-9242-BBCE-CDD59C173564}"/>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Content Placeholder 2">
            <a:extLst>
              <a:ext uri="{FF2B5EF4-FFF2-40B4-BE49-F238E27FC236}">
                <a16:creationId xmlns:a16="http://schemas.microsoft.com/office/drawing/2014/main" id="{D9ED8B2C-C5F1-584A-BDC2-DDF285DD1B1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8E4F63E-9E4F-4347-9A70-1BB941DF90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106B13A3-0777-AC41-818F-D89EECEFED91}"/>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6" name="Footer Placeholder 5">
            <a:extLst>
              <a:ext uri="{FF2B5EF4-FFF2-40B4-BE49-F238E27FC236}">
                <a16:creationId xmlns:a16="http://schemas.microsoft.com/office/drawing/2014/main" id="{4CB5B1E4-8B79-C843-B360-72D4A1C7F8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78860F-5824-EF4B-BFAA-20C4BFE03DB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438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4218718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BD01-4BA5-5347-8B8A-940CAEAEDF8F}"/>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Picture Placeholder 2">
            <a:extLst>
              <a:ext uri="{FF2B5EF4-FFF2-40B4-BE49-F238E27FC236}">
                <a16:creationId xmlns:a16="http://schemas.microsoft.com/office/drawing/2014/main" id="{348FE4D6-D133-FD4B-A99A-CF53689CF4F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a:extLst>
              <a:ext uri="{FF2B5EF4-FFF2-40B4-BE49-F238E27FC236}">
                <a16:creationId xmlns:a16="http://schemas.microsoft.com/office/drawing/2014/main" id="{0ADA61E6-B47A-FB41-8F15-03A7062FE0D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A484A344-E04E-254A-A2C8-1D345EDDFE98}"/>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6" name="Footer Placeholder 5">
            <a:extLst>
              <a:ext uri="{FF2B5EF4-FFF2-40B4-BE49-F238E27FC236}">
                <a16:creationId xmlns:a16="http://schemas.microsoft.com/office/drawing/2014/main" id="{F1410A09-5256-D94E-B1B1-7FDB5E7CCD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B8117-8114-3D4E-B6EA-C31EE0571B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7976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EB8B-B9E4-4249-9B35-31055874139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90FBDA5-5D9B-9C42-BC07-B7D3DD3FDAF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9CDF0A-CBD0-4042-B05A-2DA757AA3757}"/>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5" name="Footer Placeholder 4">
            <a:extLst>
              <a:ext uri="{FF2B5EF4-FFF2-40B4-BE49-F238E27FC236}">
                <a16:creationId xmlns:a16="http://schemas.microsoft.com/office/drawing/2014/main" id="{BCE7B990-AE50-C540-B40B-828C4666E9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578137-4B2B-1246-9172-2B3603E946D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615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027A33-FE20-474A-9E7E-EBA5C0F5B7FE}"/>
              </a:ext>
            </a:extLst>
          </p:cNvPr>
          <p:cNvSpPr>
            <a:spLocks noGrp="1"/>
          </p:cNvSpPr>
          <p:nvPr>
            <p:ph type="title" orient="vert"/>
          </p:nvPr>
        </p:nvSpPr>
        <p:spPr>
          <a:xfrm>
            <a:off x="6543675" y="365125"/>
            <a:ext cx="1971675"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C565D17-1968-CA4B-BD2E-D299932A0DFE}"/>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25C4432-03DF-9E4A-ADB6-2F286B9B7494}"/>
              </a:ext>
            </a:extLst>
          </p:cNvPr>
          <p:cNvSpPr>
            <a:spLocks noGrp="1"/>
          </p:cNvSpPr>
          <p:nvPr>
            <p:ph type="dt" sz="half" idx="10"/>
          </p:nvPr>
        </p:nvSpPr>
        <p:spPr/>
        <p:txBody>
          <a:bodyPr/>
          <a:lstStyle/>
          <a:p>
            <a:fld id="{48A87A34-81AB-432B-8DAE-1953F412C126}" type="datetimeFigureOut">
              <a:rPr lang="en-US" smtClean="0"/>
              <a:t>8/5/2021</a:t>
            </a:fld>
            <a:endParaRPr lang="en-US" dirty="0"/>
          </a:p>
        </p:txBody>
      </p:sp>
      <p:sp>
        <p:nvSpPr>
          <p:cNvPr id="5" name="Footer Placeholder 4">
            <a:extLst>
              <a:ext uri="{FF2B5EF4-FFF2-40B4-BE49-F238E27FC236}">
                <a16:creationId xmlns:a16="http://schemas.microsoft.com/office/drawing/2014/main" id="{11BC71D2-B389-2E4F-B13E-FA5433F77B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7DCDE5-6AFB-A848-8625-6CC16CD8837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36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359591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395067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316766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373166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179194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181371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DE48F3D-2C7B-0440-B1AD-C84DF5A417CA}" type="datetimeFigureOut">
              <a:rPr lang="en-GB" smtClean="0"/>
              <a:t>05/08/2021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E702FC1-3EAE-6149-BABC-94009A31BB82}" type="slidenum">
              <a:rPr lang="en-GB" smtClean="0"/>
              <a:t>‹#›</a:t>
            </a:fld>
            <a:endParaRPr lang="en-GB" dirty="0"/>
          </a:p>
        </p:txBody>
      </p:sp>
    </p:spTree>
    <p:extLst>
      <p:ext uri="{BB962C8B-B14F-4D97-AF65-F5344CB8AC3E}">
        <p14:creationId xmlns:p14="http://schemas.microsoft.com/office/powerpoint/2010/main" val="278924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48F3D-2C7B-0440-B1AD-C84DF5A417CA}" type="datetimeFigureOut">
              <a:rPr lang="en-GB" smtClean="0"/>
              <a:t>05/08/2021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02FC1-3EAE-6149-BABC-94009A31BB82}" type="slidenum">
              <a:rPr lang="en-GB" smtClean="0"/>
              <a:t>‹#›</a:t>
            </a:fld>
            <a:endParaRPr lang="en-GB" dirty="0"/>
          </a:p>
        </p:txBody>
      </p:sp>
    </p:spTree>
    <p:extLst>
      <p:ext uri="{BB962C8B-B14F-4D97-AF65-F5344CB8AC3E}">
        <p14:creationId xmlns:p14="http://schemas.microsoft.com/office/powerpoint/2010/main" val="2167664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D5AEA0-BF12-D040-97C3-E73BBFBF52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ECE70AE-C004-B041-A317-8D8D1E6493C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9C16299-221F-6E4D-B73B-DE4FCB3B9A6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A87A34-81AB-432B-8DAE-1953F412C126}" type="datetimeFigureOut">
              <a:rPr lang="en-US" smtClean="0"/>
              <a:pPr/>
              <a:t>8/5/2021</a:t>
            </a:fld>
            <a:endParaRPr lang="en-US" dirty="0"/>
          </a:p>
        </p:txBody>
      </p:sp>
      <p:sp>
        <p:nvSpPr>
          <p:cNvPr id="5" name="Footer Placeholder 4">
            <a:extLst>
              <a:ext uri="{FF2B5EF4-FFF2-40B4-BE49-F238E27FC236}">
                <a16:creationId xmlns:a16="http://schemas.microsoft.com/office/drawing/2014/main" id="{E6D22F63-EF1B-724B-A0A1-97CAF26703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00E291C-E8C1-8B42-800A-C5C75933275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
        <p:nvSpPr>
          <p:cNvPr id="7" name="Rectangle 6">
            <a:extLst>
              <a:ext uri="{FF2B5EF4-FFF2-40B4-BE49-F238E27FC236}">
                <a16:creationId xmlns:a16="http://schemas.microsoft.com/office/drawing/2014/main" id="{4E2CCB46-BEBB-764D-8574-C98598ED55B3}"/>
              </a:ext>
            </a:extLst>
          </p:cNvPr>
          <p:cNvSpPr/>
          <p:nvPr userDrawn="1"/>
        </p:nvSpPr>
        <p:spPr>
          <a:xfrm>
            <a:off x="74613" y="87313"/>
            <a:ext cx="8994775" cy="128587"/>
          </a:xfrm>
          <a:prstGeom prst="rect">
            <a:avLst/>
          </a:prstGeom>
          <a:solidFill>
            <a:srgbClr val="C521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dirty="0"/>
          </a:p>
        </p:txBody>
      </p:sp>
      <p:sp>
        <p:nvSpPr>
          <p:cNvPr id="8" name="Rectangle 7">
            <a:extLst>
              <a:ext uri="{FF2B5EF4-FFF2-40B4-BE49-F238E27FC236}">
                <a16:creationId xmlns:a16="http://schemas.microsoft.com/office/drawing/2014/main" id="{128BFD7C-887D-3E4D-807B-FFEB55A80A0F}"/>
              </a:ext>
            </a:extLst>
          </p:cNvPr>
          <p:cNvSpPr/>
          <p:nvPr userDrawn="1"/>
        </p:nvSpPr>
        <p:spPr>
          <a:xfrm>
            <a:off x="74613" y="6657975"/>
            <a:ext cx="8994775" cy="127000"/>
          </a:xfrm>
          <a:prstGeom prst="rect">
            <a:avLst/>
          </a:prstGeom>
          <a:solidFill>
            <a:srgbClr val="C521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dirty="0"/>
          </a:p>
        </p:txBody>
      </p:sp>
      <p:pic>
        <p:nvPicPr>
          <p:cNvPr id="9" name="Picture 6">
            <a:extLst>
              <a:ext uri="{FF2B5EF4-FFF2-40B4-BE49-F238E27FC236}">
                <a16:creationId xmlns:a16="http://schemas.microsoft.com/office/drawing/2014/main" id="{952AC4B3-3EA1-1D4F-A232-659693D64008}"/>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a:extLst>
              <a:ext uri="{FF2B5EF4-FFF2-40B4-BE49-F238E27FC236}">
                <a16:creationId xmlns:a16="http://schemas.microsoft.com/office/drawing/2014/main" id="{8744C361-FBF5-9948-8293-BE40830386DC}"/>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1181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088" y="0"/>
            <a:ext cx="7177823"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0684D6D5-4D77-9146-8DA4-119890BDE662}"/>
              </a:ext>
            </a:extLst>
          </p:cNvPr>
          <p:cNvSpPr>
            <a:spLocks noGrp="1"/>
          </p:cNvSpPr>
          <p:nvPr>
            <p:ph type="ctrTitle"/>
          </p:nvPr>
        </p:nvSpPr>
        <p:spPr>
          <a:xfrm>
            <a:off x="1919037" y="955309"/>
            <a:ext cx="5305926" cy="2898975"/>
          </a:xfrm>
        </p:spPr>
        <p:txBody>
          <a:bodyPr>
            <a:normAutofit/>
          </a:bodyPr>
          <a:lstStyle/>
          <a:p>
            <a:r>
              <a:rPr lang="en-GB" sz="5700" dirty="0">
                <a:solidFill>
                  <a:srgbClr val="FFFFFF"/>
                </a:solidFill>
              </a:rPr>
              <a:t>Training on the Vademecum</a:t>
            </a:r>
          </a:p>
        </p:txBody>
      </p:sp>
      <p:sp>
        <p:nvSpPr>
          <p:cNvPr id="3" name="Subtitle 2">
            <a:extLst>
              <a:ext uri="{FF2B5EF4-FFF2-40B4-BE49-F238E27FC236}">
                <a16:creationId xmlns:a16="http://schemas.microsoft.com/office/drawing/2014/main" id="{C746C9FA-F08D-3341-9569-D3AA41302AF5}"/>
              </a:ext>
            </a:extLst>
          </p:cNvPr>
          <p:cNvSpPr>
            <a:spLocks noGrp="1"/>
          </p:cNvSpPr>
          <p:nvPr>
            <p:ph type="subTitle" idx="1"/>
          </p:nvPr>
        </p:nvSpPr>
        <p:spPr>
          <a:xfrm>
            <a:off x="1976187" y="4533813"/>
            <a:ext cx="5197641" cy="938463"/>
          </a:xfrm>
        </p:spPr>
        <p:txBody>
          <a:bodyPr>
            <a:normAutofit/>
          </a:bodyPr>
          <a:lstStyle/>
          <a:p>
            <a:endParaRPr lang="en-GB" dirty="0">
              <a:solidFill>
                <a:srgbClr val="FFFFFF"/>
              </a:solidFill>
            </a:endParaRPr>
          </a:p>
          <a:p>
            <a:endParaRPr lang="en-GB" dirty="0">
              <a:solidFill>
                <a:srgbClr val="FFFFFF"/>
              </a:solidFill>
            </a:endParaRPr>
          </a:p>
        </p:txBody>
      </p:sp>
      <p:sp>
        <p:nvSpPr>
          <p:cNvPr id="12"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173498"/>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858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088" y="0"/>
            <a:ext cx="7177823"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B4524D4-6220-CE43-A8BA-F066FEEB538A}"/>
              </a:ext>
            </a:extLst>
          </p:cNvPr>
          <p:cNvSpPr>
            <a:spLocks noGrp="1"/>
          </p:cNvSpPr>
          <p:nvPr>
            <p:ph type="title"/>
          </p:nvPr>
        </p:nvSpPr>
        <p:spPr>
          <a:xfrm>
            <a:off x="1919037" y="955309"/>
            <a:ext cx="5305926" cy="2898975"/>
          </a:xfrm>
        </p:spPr>
        <p:txBody>
          <a:bodyPr vert="horz" lIns="91440" tIns="45720" rIns="91440" bIns="45720" rtlCol="0" anchor="b">
            <a:normAutofit/>
          </a:bodyPr>
          <a:lstStyle/>
          <a:p>
            <a:pPr algn="ctr"/>
            <a:r>
              <a:rPr lang="en-US" sz="5700" kern="1200" dirty="0">
                <a:solidFill>
                  <a:srgbClr val="FFFFFF"/>
                </a:solidFill>
                <a:latin typeface="+mj-lt"/>
                <a:ea typeface="+mj-ea"/>
                <a:cs typeface="+mj-cs"/>
              </a:rPr>
              <a:t>What the Vademecum Includes</a:t>
            </a:r>
          </a:p>
        </p:txBody>
      </p:sp>
      <p:sp>
        <p:nvSpPr>
          <p:cNvPr id="11"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173498"/>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464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E70C59-23F7-8144-9DE1-F82B6BE136CB}"/>
              </a:ext>
            </a:extLst>
          </p:cNvPr>
          <p:cNvSpPr>
            <a:spLocks noGrp="1"/>
          </p:cNvSpPr>
          <p:nvPr>
            <p:ph type="title"/>
          </p:nvPr>
        </p:nvSpPr>
        <p:spPr>
          <a:xfrm>
            <a:off x="630936" y="643467"/>
            <a:ext cx="2880360" cy="5571066"/>
          </a:xfrm>
        </p:spPr>
        <p:txBody>
          <a:bodyPr anchor="ctr">
            <a:normAutofit/>
          </a:bodyPr>
          <a:lstStyle/>
          <a:p>
            <a:r>
              <a:rPr lang="en-GB" sz="4700" dirty="0"/>
              <a:t>What it covers?</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9764" y="0"/>
            <a:ext cx="5364236"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35424486-8423-434E-91FC-B3AA19A62BEF}"/>
              </a:ext>
            </a:extLst>
          </p:cNvPr>
          <p:cNvSpPr>
            <a:spLocks noGrp="1"/>
          </p:cNvSpPr>
          <p:nvPr>
            <p:ph idx="1"/>
          </p:nvPr>
        </p:nvSpPr>
        <p:spPr>
          <a:xfrm>
            <a:off x="4176522" y="643467"/>
            <a:ext cx="4341114" cy="5571066"/>
          </a:xfrm>
        </p:spPr>
        <p:txBody>
          <a:bodyPr anchor="ctr">
            <a:normAutofit/>
          </a:bodyPr>
          <a:lstStyle/>
          <a:p>
            <a:r>
              <a:rPr lang="en-GB" sz="1900" dirty="0">
                <a:solidFill>
                  <a:srgbClr val="FFFFFF"/>
                </a:solidFill>
              </a:rPr>
              <a:t>In 9 chapters it responds to the most frequently asked questions around the process of managing allegations of abuse against clerics </a:t>
            </a:r>
          </a:p>
        </p:txBody>
      </p:sp>
    </p:spTree>
    <p:extLst>
      <p:ext uri="{BB962C8B-B14F-4D97-AF65-F5344CB8AC3E}">
        <p14:creationId xmlns:p14="http://schemas.microsoft.com/office/powerpoint/2010/main" val="7655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794604" y="-1108988"/>
            <a:ext cx="5384871"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E6B3267-010E-0245-A306-B468070B2B69}"/>
              </a:ext>
            </a:extLst>
          </p:cNvPr>
          <p:cNvSpPr>
            <a:spLocks noGrp="1"/>
          </p:cNvSpPr>
          <p:nvPr>
            <p:ph type="title"/>
          </p:nvPr>
        </p:nvSpPr>
        <p:spPr>
          <a:xfrm>
            <a:off x="630934" y="673770"/>
            <a:ext cx="2733367" cy="2414488"/>
          </a:xfrm>
        </p:spPr>
        <p:txBody>
          <a:bodyPr anchor="t">
            <a:normAutofit fontScale="90000"/>
          </a:bodyPr>
          <a:lstStyle/>
          <a:p>
            <a:r>
              <a:rPr lang="en-GB" sz="4700" dirty="0">
                <a:solidFill>
                  <a:srgbClr val="FFFFFF"/>
                </a:solidFill>
              </a:rPr>
              <a:t>1. What are the delicts covered?</a:t>
            </a:r>
          </a:p>
        </p:txBody>
      </p:sp>
      <p:sp>
        <p:nvSpPr>
          <p:cNvPr id="3" name="Content Placeholder 2">
            <a:extLst>
              <a:ext uri="{FF2B5EF4-FFF2-40B4-BE49-F238E27FC236}">
                <a16:creationId xmlns:a16="http://schemas.microsoft.com/office/drawing/2014/main" id="{C0135795-B294-9347-BE9C-2CF3C36B6B4A}"/>
              </a:ext>
            </a:extLst>
          </p:cNvPr>
          <p:cNvSpPr>
            <a:spLocks noGrp="1"/>
          </p:cNvSpPr>
          <p:nvPr>
            <p:ph idx="1"/>
          </p:nvPr>
        </p:nvSpPr>
        <p:spPr>
          <a:xfrm>
            <a:off x="4571999" y="882315"/>
            <a:ext cx="3941065" cy="5294647"/>
          </a:xfrm>
        </p:spPr>
        <p:txBody>
          <a:bodyPr>
            <a:normAutofit/>
          </a:bodyPr>
          <a:lstStyle/>
          <a:p>
            <a:r>
              <a:rPr lang="en-GB" sz="1600" dirty="0"/>
              <a:t>The delict in question includes every external offence against the sixth commandment of the Decalogue committed by a cleric with a minor (cf can. 1395 $ 2; art. 6 $ 1, 1* SST). </a:t>
            </a:r>
          </a:p>
          <a:p>
            <a:r>
              <a:rPr lang="en-GB" sz="1600" dirty="0"/>
              <a:t>The delict can include : </a:t>
            </a:r>
          </a:p>
          <a:p>
            <a:r>
              <a:rPr lang="en-GB" sz="1600" dirty="0"/>
              <a:t>a)  sexual relations (consensual and non-consensual) </a:t>
            </a:r>
          </a:p>
          <a:p>
            <a:r>
              <a:rPr lang="en-GB" sz="1600" dirty="0"/>
              <a:t>b)  physical contact for sexual gratification </a:t>
            </a:r>
          </a:p>
          <a:p>
            <a:r>
              <a:rPr lang="en-GB" sz="1600" dirty="0"/>
              <a:t>c)  exhibitionism </a:t>
            </a:r>
          </a:p>
          <a:p>
            <a:r>
              <a:rPr lang="en-GB" sz="1600" dirty="0"/>
              <a:t>d)  masturbation </a:t>
            </a:r>
          </a:p>
          <a:p>
            <a:r>
              <a:rPr lang="en-GB" sz="1600" dirty="0"/>
              <a:t>e)  the production of pornography (cf n. 7 below) </a:t>
            </a:r>
          </a:p>
          <a:p>
            <a:r>
              <a:rPr lang="en-GB" sz="1600" dirty="0"/>
              <a:t>f)  inducement to prostitution </a:t>
            </a:r>
          </a:p>
          <a:p>
            <a:r>
              <a:rPr lang="en-GB" sz="1600" dirty="0"/>
              <a:t>g)  conversations and/or propositions of a sexual nature carried out through various means of communication. </a:t>
            </a:r>
          </a:p>
          <a:p>
            <a:endParaRPr lang="en-GB" sz="1600" dirty="0"/>
          </a:p>
        </p:txBody>
      </p:sp>
    </p:spTree>
    <p:extLst>
      <p:ext uri="{BB962C8B-B14F-4D97-AF65-F5344CB8AC3E}">
        <p14:creationId xmlns:p14="http://schemas.microsoft.com/office/powerpoint/2010/main" val="333269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F0A75A3-D523-D84A-AE84-D07A0DF5F8DF}"/>
              </a:ext>
            </a:extLst>
          </p:cNvPr>
          <p:cNvSpPr>
            <a:spLocks noGrp="1"/>
          </p:cNvSpPr>
          <p:nvPr>
            <p:ph type="title"/>
          </p:nvPr>
        </p:nvSpPr>
        <p:spPr>
          <a:xfrm>
            <a:off x="628650" y="401221"/>
            <a:ext cx="7886700" cy="1348065"/>
          </a:xfrm>
        </p:spPr>
        <p:txBody>
          <a:bodyPr>
            <a:normAutofit/>
          </a:bodyPr>
          <a:lstStyle/>
          <a:p>
            <a:r>
              <a:rPr lang="en-GB" sz="4700" dirty="0">
                <a:solidFill>
                  <a:srgbClr val="FFFFFF"/>
                </a:solidFill>
              </a:rPr>
              <a:t>Competent Dicasteries</a:t>
            </a:r>
          </a:p>
        </p:txBody>
      </p:sp>
      <p:sp>
        <p:nvSpPr>
          <p:cNvPr id="3" name="Content Placeholder 2">
            <a:extLst>
              <a:ext uri="{FF2B5EF4-FFF2-40B4-BE49-F238E27FC236}">
                <a16:creationId xmlns:a16="http://schemas.microsoft.com/office/drawing/2014/main" id="{87E37C62-75D6-E447-8330-34F31ECE7186}"/>
              </a:ext>
            </a:extLst>
          </p:cNvPr>
          <p:cNvSpPr>
            <a:spLocks noGrp="1"/>
          </p:cNvSpPr>
          <p:nvPr>
            <p:ph idx="1"/>
          </p:nvPr>
        </p:nvSpPr>
        <p:spPr>
          <a:xfrm>
            <a:off x="628650" y="2586789"/>
            <a:ext cx="7886700" cy="3590174"/>
          </a:xfrm>
        </p:spPr>
        <p:txBody>
          <a:bodyPr>
            <a:normAutofit/>
          </a:bodyPr>
          <a:lstStyle/>
          <a:p>
            <a:pPr marL="0" indent="0" algn="ctr">
              <a:buNone/>
            </a:pPr>
            <a:r>
              <a:rPr lang="en-GB" sz="4400" dirty="0"/>
              <a:t>From 1</a:t>
            </a:r>
            <a:r>
              <a:rPr lang="en-GB" sz="4400" baseline="30000" dirty="0"/>
              <a:t>st</a:t>
            </a:r>
            <a:r>
              <a:rPr lang="en-GB" sz="4400" dirty="0"/>
              <a:t> of January 2020 the CDF is the competent dicastery.  They will liaise with other dicasteries as necessary</a:t>
            </a:r>
          </a:p>
          <a:p>
            <a:pPr marL="0" indent="0">
              <a:buNone/>
            </a:pPr>
            <a:endParaRPr lang="en-GB" sz="1900" dirty="0"/>
          </a:p>
        </p:txBody>
      </p:sp>
    </p:spTree>
    <p:extLst>
      <p:ext uri="{BB962C8B-B14F-4D97-AF65-F5344CB8AC3E}">
        <p14:creationId xmlns:p14="http://schemas.microsoft.com/office/powerpoint/2010/main" val="1623893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BAE0540-FAEE-964B-B498-B106A48A8BF5}"/>
              </a:ext>
            </a:extLst>
          </p:cNvPr>
          <p:cNvSpPr>
            <a:spLocks noGrp="1"/>
          </p:cNvSpPr>
          <p:nvPr>
            <p:ph type="title"/>
          </p:nvPr>
        </p:nvSpPr>
        <p:spPr>
          <a:xfrm>
            <a:off x="628650" y="401221"/>
            <a:ext cx="7886700" cy="1348065"/>
          </a:xfrm>
        </p:spPr>
        <p:txBody>
          <a:bodyPr>
            <a:normAutofit/>
          </a:bodyPr>
          <a:lstStyle/>
          <a:p>
            <a:r>
              <a:rPr lang="en-GB" sz="4700" dirty="0">
                <a:solidFill>
                  <a:srgbClr val="FFFFFF"/>
                </a:solidFill>
              </a:rPr>
              <a:t>2. </a:t>
            </a:r>
            <a:r>
              <a:rPr lang="en-GB" sz="4700" dirty="0">
                <a:solidFill>
                  <a:schemeClr val="bg1"/>
                </a:solidFill>
              </a:rPr>
              <a:t>What is a </a:t>
            </a:r>
            <a:r>
              <a:rPr lang="en-IE" sz="4800" dirty="0">
                <a:solidFill>
                  <a:schemeClr val="bg1"/>
                </a:solidFill>
              </a:rPr>
              <a:t>notitia de delicto?</a:t>
            </a:r>
            <a:endParaRPr lang="en-GB" sz="4700" dirty="0">
              <a:solidFill>
                <a:schemeClr val="bg1"/>
              </a:solidFill>
            </a:endParaRPr>
          </a:p>
        </p:txBody>
      </p:sp>
      <p:sp>
        <p:nvSpPr>
          <p:cNvPr id="3" name="Content Placeholder 2">
            <a:extLst>
              <a:ext uri="{FF2B5EF4-FFF2-40B4-BE49-F238E27FC236}">
                <a16:creationId xmlns:a16="http://schemas.microsoft.com/office/drawing/2014/main" id="{0F1D7823-558D-F64B-85D6-F67EAD9FC065}"/>
              </a:ext>
            </a:extLst>
          </p:cNvPr>
          <p:cNvSpPr>
            <a:spLocks noGrp="1"/>
          </p:cNvSpPr>
          <p:nvPr>
            <p:ph idx="1"/>
          </p:nvPr>
        </p:nvSpPr>
        <p:spPr>
          <a:xfrm>
            <a:off x="628650" y="2586789"/>
            <a:ext cx="7886700" cy="3590174"/>
          </a:xfrm>
        </p:spPr>
        <p:txBody>
          <a:bodyPr>
            <a:normAutofit/>
          </a:bodyPr>
          <a:lstStyle/>
          <a:p>
            <a:r>
              <a:rPr lang="en-GB" sz="1900" dirty="0"/>
              <a:t>Sometimes called a </a:t>
            </a:r>
            <a:r>
              <a:rPr lang="en-IE" sz="2000" i="1" dirty="0"/>
              <a:t>notitia criminis- </a:t>
            </a:r>
            <a:r>
              <a:rPr lang="en-GB" sz="1900" dirty="0"/>
              <a:t>it is information about a possible delict that comes to the attention of a Church authority.  It may not be a formal complaint</a:t>
            </a:r>
          </a:p>
          <a:p>
            <a:r>
              <a:rPr lang="en-GB" sz="1900" dirty="0"/>
              <a:t>It can come, anonymously (See Guidance 2.1D) – should not automatically be considered false</a:t>
            </a:r>
          </a:p>
          <a:p>
            <a:r>
              <a:rPr lang="en-GB" sz="1900" dirty="0"/>
              <a:t>It can be a vague third party statement and must not be considered automatically false</a:t>
            </a:r>
          </a:p>
          <a:p>
            <a:r>
              <a:rPr lang="en-GB" sz="1900" dirty="0"/>
              <a:t>It can come during the seal of confession (See Guidance 2.1G) our advice is in line with Vademecum.</a:t>
            </a:r>
          </a:p>
          <a:p>
            <a:endParaRPr lang="en-GB" sz="1900" dirty="0"/>
          </a:p>
        </p:txBody>
      </p:sp>
    </p:spTree>
    <p:extLst>
      <p:ext uri="{BB962C8B-B14F-4D97-AF65-F5344CB8AC3E}">
        <p14:creationId xmlns:p14="http://schemas.microsoft.com/office/powerpoint/2010/main" val="10910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B48734-7B59-3543-9910-386E71BACA2A}"/>
              </a:ext>
            </a:extLst>
          </p:cNvPr>
          <p:cNvSpPr>
            <a:spLocks noGrp="1"/>
          </p:cNvSpPr>
          <p:nvPr>
            <p:ph type="title"/>
          </p:nvPr>
        </p:nvSpPr>
        <p:spPr>
          <a:xfrm>
            <a:off x="630936" y="548640"/>
            <a:ext cx="2700645" cy="5431536"/>
          </a:xfrm>
        </p:spPr>
        <p:txBody>
          <a:bodyPr>
            <a:normAutofit/>
          </a:bodyPr>
          <a:lstStyle/>
          <a:p>
            <a:r>
              <a:rPr lang="en-GB" sz="4700" dirty="0"/>
              <a:t>2. What is a </a:t>
            </a:r>
            <a:r>
              <a:rPr lang="en-IE" sz="4800" dirty="0"/>
              <a:t>notitia de delicto</a:t>
            </a:r>
            <a:r>
              <a:rPr lang="en-GB" sz="4700" dirty="0"/>
              <a:t>?</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DE9BC8-3074-5142-BB9B-22EF8476CCA6}"/>
              </a:ext>
            </a:extLst>
          </p:cNvPr>
          <p:cNvSpPr>
            <a:spLocks noGrp="1"/>
          </p:cNvSpPr>
          <p:nvPr>
            <p:ph idx="1"/>
          </p:nvPr>
        </p:nvSpPr>
        <p:spPr>
          <a:xfrm>
            <a:off x="3844813" y="552091"/>
            <a:ext cx="4668251" cy="5431536"/>
          </a:xfrm>
        </p:spPr>
        <p:txBody>
          <a:bodyPr anchor="ctr">
            <a:normAutofit/>
          </a:bodyPr>
          <a:lstStyle/>
          <a:p>
            <a:r>
              <a:rPr lang="en-GB" sz="1900" dirty="0"/>
              <a:t>Failure by a Church authority to act on information of this nature could result in a breach of civil law (mandated persons; withholding information; reckless endangerment; 1967 Act (NI)</a:t>
            </a:r>
          </a:p>
          <a:p>
            <a:r>
              <a:rPr lang="en-GB" sz="1900" dirty="0"/>
              <a:t>Failure by a Church authority to act on information of this nature could result in a delict under Vos estis lux mundi of actions or omissions. </a:t>
            </a:r>
          </a:p>
        </p:txBody>
      </p:sp>
    </p:spTree>
    <p:extLst>
      <p:ext uri="{BB962C8B-B14F-4D97-AF65-F5344CB8AC3E}">
        <p14:creationId xmlns:p14="http://schemas.microsoft.com/office/powerpoint/2010/main" val="123577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ABD49A-3E88-F94F-98CF-ADFD8C3F6058}"/>
              </a:ext>
            </a:extLst>
          </p:cNvPr>
          <p:cNvSpPr>
            <a:spLocks noGrp="1"/>
          </p:cNvSpPr>
          <p:nvPr>
            <p:ph type="title"/>
          </p:nvPr>
        </p:nvSpPr>
        <p:spPr>
          <a:xfrm>
            <a:off x="628650" y="365125"/>
            <a:ext cx="7886700" cy="1325563"/>
          </a:xfrm>
        </p:spPr>
        <p:txBody>
          <a:bodyPr>
            <a:normAutofit/>
          </a:bodyPr>
          <a:lstStyle/>
          <a:p>
            <a:r>
              <a:rPr lang="en-GB" sz="4300" dirty="0"/>
              <a:t>3. What actions should be taking on receiving a </a:t>
            </a:r>
            <a:r>
              <a:rPr lang="en-IE" sz="4000" dirty="0"/>
              <a:t>notitia de delicto</a:t>
            </a:r>
            <a:endParaRPr lang="en-GB" sz="43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EAD043-D173-7546-AEB9-1974F1630A43}"/>
              </a:ext>
            </a:extLst>
          </p:cNvPr>
          <p:cNvSpPr>
            <a:spLocks noGrp="1"/>
          </p:cNvSpPr>
          <p:nvPr>
            <p:ph idx="1"/>
          </p:nvPr>
        </p:nvSpPr>
        <p:spPr>
          <a:xfrm>
            <a:off x="628650" y="1929384"/>
            <a:ext cx="7886700" cy="4251960"/>
          </a:xfrm>
        </p:spPr>
        <p:txBody>
          <a:bodyPr>
            <a:normAutofit/>
          </a:bodyPr>
          <a:lstStyle/>
          <a:p>
            <a:r>
              <a:rPr lang="en-GB" sz="1900" dirty="0"/>
              <a:t>Report to the Statutory Authorities</a:t>
            </a:r>
          </a:p>
          <a:p>
            <a:r>
              <a:rPr lang="en-GB" sz="1900" dirty="0"/>
              <a:t>Report to the CDF </a:t>
            </a:r>
          </a:p>
          <a:p>
            <a:r>
              <a:rPr lang="en-GB" sz="1900" dirty="0"/>
              <a:t>Report without identifying information to the National Board</a:t>
            </a:r>
          </a:p>
          <a:p>
            <a:r>
              <a:rPr lang="en-GB" sz="1900" dirty="0"/>
              <a:t>Once the statutory authorities have confirmed the respondent can be informed.</a:t>
            </a:r>
          </a:p>
          <a:p>
            <a:r>
              <a:rPr lang="en-GB" sz="1900" dirty="0"/>
              <a:t>Initial decision of risk should be made in consultation with the statutory authorities.  Only Church authorities can remove or restrict ministry</a:t>
            </a:r>
          </a:p>
        </p:txBody>
      </p:sp>
    </p:spTree>
    <p:extLst>
      <p:ext uri="{BB962C8B-B14F-4D97-AF65-F5344CB8AC3E}">
        <p14:creationId xmlns:p14="http://schemas.microsoft.com/office/powerpoint/2010/main" val="4212065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88C0-6B8C-6A43-BD53-7BF2F9762CC8}"/>
              </a:ext>
            </a:extLst>
          </p:cNvPr>
          <p:cNvSpPr>
            <a:spLocks noGrp="1"/>
          </p:cNvSpPr>
          <p:nvPr>
            <p:ph type="title"/>
          </p:nvPr>
        </p:nvSpPr>
        <p:spPr>
          <a:xfrm>
            <a:off x="628650" y="2675731"/>
            <a:ext cx="7886700" cy="1325563"/>
          </a:xfrm>
        </p:spPr>
        <p:txBody>
          <a:bodyPr/>
          <a:lstStyle/>
          <a:p>
            <a:pPr algn="ctr"/>
            <a:r>
              <a:rPr lang="en-US" dirty="0"/>
              <a:t>Case Scenario</a:t>
            </a:r>
          </a:p>
        </p:txBody>
      </p:sp>
      <p:sp>
        <p:nvSpPr>
          <p:cNvPr id="3" name="Content Placeholder 2">
            <a:extLst>
              <a:ext uri="{FF2B5EF4-FFF2-40B4-BE49-F238E27FC236}">
                <a16:creationId xmlns:a16="http://schemas.microsoft.com/office/drawing/2014/main" id="{16CE57A5-5DF7-1D4F-A687-6DE30DA28E7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601047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88C0-6B8C-6A43-BD53-7BF2F9762CC8}"/>
              </a:ext>
            </a:extLst>
          </p:cNvPr>
          <p:cNvSpPr>
            <a:spLocks noGrp="1"/>
          </p:cNvSpPr>
          <p:nvPr>
            <p:ph type="title"/>
          </p:nvPr>
        </p:nvSpPr>
        <p:spPr>
          <a:xfrm>
            <a:off x="628650" y="2675731"/>
            <a:ext cx="7886700" cy="1325563"/>
          </a:xfrm>
        </p:spPr>
        <p:txBody>
          <a:bodyPr/>
          <a:lstStyle/>
          <a:p>
            <a:pPr algn="ctr"/>
            <a:r>
              <a:rPr lang="en-US" dirty="0"/>
              <a:t>Break</a:t>
            </a:r>
          </a:p>
        </p:txBody>
      </p:sp>
    </p:spTree>
    <p:extLst>
      <p:ext uri="{BB962C8B-B14F-4D97-AF65-F5344CB8AC3E}">
        <p14:creationId xmlns:p14="http://schemas.microsoft.com/office/powerpoint/2010/main" val="2631259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C99F9C-D74D-A244-91F1-EAC9F6D200DA}"/>
              </a:ext>
            </a:extLst>
          </p:cNvPr>
          <p:cNvSpPr>
            <a:spLocks noGrp="1"/>
          </p:cNvSpPr>
          <p:nvPr>
            <p:ph type="title"/>
          </p:nvPr>
        </p:nvSpPr>
        <p:spPr>
          <a:xfrm>
            <a:off x="628650" y="401221"/>
            <a:ext cx="7886700" cy="1348065"/>
          </a:xfrm>
        </p:spPr>
        <p:txBody>
          <a:bodyPr>
            <a:normAutofit/>
          </a:bodyPr>
          <a:lstStyle/>
          <a:p>
            <a:r>
              <a:rPr lang="en-GB" sz="2900" dirty="0">
                <a:solidFill>
                  <a:srgbClr val="FFFFFF"/>
                </a:solidFill>
              </a:rPr>
              <a:t>4.  What action should be taken when the statutory authorities have decided not to proceed?</a:t>
            </a:r>
          </a:p>
        </p:txBody>
      </p:sp>
      <p:sp>
        <p:nvSpPr>
          <p:cNvPr id="3" name="Content Placeholder 2">
            <a:extLst>
              <a:ext uri="{FF2B5EF4-FFF2-40B4-BE49-F238E27FC236}">
                <a16:creationId xmlns:a16="http://schemas.microsoft.com/office/drawing/2014/main" id="{B19D1933-B9B2-0B4B-BC6A-7848DAAB06D9}"/>
              </a:ext>
            </a:extLst>
          </p:cNvPr>
          <p:cNvSpPr>
            <a:spLocks noGrp="1"/>
          </p:cNvSpPr>
          <p:nvPr>
            <p:ph idx="1"/>
          </p:nvPr>
        </p:nvSpPr>
        <p:spPr>
          <a:xfrm>
            <a:off x="628650" y="2586789"/>
            <a:ext cx="7886700" cy="3590174"/>
          </a:xfrm>
        </p:spPr>
        <p:txBody>
          <a:bodyPr>
            <a:normAutofit/>
          </a:bodyPr>
          <a:lstStyle/>
          <a:p>
            <a:r>
              <a:rPr lang="en-GB" dirty="0"/>
              <a:t>If there is a semblance of truth a preliminary investigation must take place.  If a decision is made not to proceed the CDF must be informed</a:t>
            </a:r>
          </a:p>
          <a:p>
            <a:r>
              <a:rPr lang="en-GB" dirty="0"/>
              <a:t>Failure to proceed with a preliminary investigation when there is a semblance of truth could be considered a delict under VELM and the Motu Proprio - Come una Madre amorevole (as a loving mother).</a:t>
            </a:r>
          </a:p>
        </p:txBody>
      </p:sp>
    </p:spTree>
    <p:extLst>
      <p:ext uri="{BB962C8B-B14F-4D97-AF65-F5344CB8AC3E}">
        <p14:creationId xmlns:p14="http://schemas.microsoft.com/office/powerpoint/2010/main" val="348279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088" y="0"/>
            <a:ext cx="7177823"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C999EDF3-E72A-E34E-AF9F-B6276D7B623A}"/>
              </a:ext>
            </a:extLst>
          </p:cNvPr>
          <p:cNvSpPr>
            <a:spLocks noGrp="1"/>
          </p:cNvSpPr>
          <p:nvPr>
            <p:ph type="title"/>
          </p:nvPr>
        </p:nvSpPr>
        <p:spPr>
          <a:xfrm>
            <a:off x="1919037" y="955309"/>
            <a:ext cx="5305926" cy="2898975"/>
          </a:xfrm>
        </p:spPr>
        <p:txBody>
          <a:bodyPr vert="horz" lIns="91440" tIns="45720" rIns="91440" bIns="45720" rtlCol="0" anchor="b">
            <a:normAutofit/>
          </a:bodyPr>
          <a:lstStyle/>
          <a:p>
            <a:pPr algn="ctr"/>
            <a:r>
              <a:rPr lang="en-US" sz="5700" kern="1200" dirty="0">
                <a:solidFill>
                  <a:srgbClr val="FFFFFF"/>
                </a:solidFill>
                <a:latin typeface="+mj-lt"/>
                <a:ea typeface="+mj-ea"/>
                <a:cs typeface="+mj-cs"/>
              </a:rPr>
              <a:t>Welcome, Introductions and Zoom</a:t>
            </a:r>
          </a:p>
        </p:txBody>
      </p:sp>
      <p:sp>
        <p:nvSpPr>
          <p:cNvPr id="11"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173498"/>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390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8306BF1-3D0F-3F47-9AD5-01155E08001D}"/>
              </a:ext>
            </a:extLst>
          </p:cNvPr>
          <p:cNvSpPr>
            <a:spLocks noGrp="1"/>
          </p:cNvSpPr>
          <p:nvPr>
            <p:ph type="title"/>
          </p:nvPr>
        </p:nvSpPr>
        <p:spPr>
          <a:xfrm>
            <a:off x="628650" y="401221"/>
            <a:ext cx="7886700" cy="1348065"/>
          </a:xfrm>
        </p:spPr>
        <p:txBody>
          <a:bodyPr>
            <a:normAutofit/>
          </a:bodyPr>
          <a:lstStyle/>
          <a:p>
            <a:r>
              <a:rPr lang="en-GB" sz="4300" dirty="0">
                <a:solidFill>
                  <a:srgbClr val="FFFFFF"/>
                </a:solidFill>
              </a:rPr>
              <a:t>5. What form should the preliminary investigation take? </a:t>
            </a:r>
          </a:p>
        </p:txBody>
      </p:sp>
      <p:sp>
        <p:nvSpPr>
          <p:cNvPr id="3" name="Content Placeholder 2">
            <a:extLst>
              <a:ext uri="{FF2B5EF4-FFF2-40B4-BE49-F238E27FC236}">
                <a16:creationId xmlns:a16="http://schemas.microsoft.com/office/drawing/2014/main" id="{335B38B9-8824-034D-9DCD-41AF5F1948BD}"/>
              </a:ext>
            </a:extLst>
          </p:cNvPr>
          <p:cNvSpPr>
            <a:spLocks noGrp="1"/>
          </p:cNvSpPr>
          <p:nvPr>
            <p:ph idx="1"/>
          </p:nvPr>
        </p:nvSpPr>
        <p:spPr>
          <a:xfrm>
            <a:off x="628650" y="2586789"/>
            <a:ext cx="7886700" cy="3590174"/>
          </a:xfrm>
        </p:spPr>
        <p:txBody>
          <a:bodyPr>
            <a:normAutofit/>
          </a:bodyPr>
          <a:lstStyle/>
          <a:p>
            <a:r>
              <a:rPr lang="en-GB" sz="1900" dirty="0"/>
              <a:t>A person can be selected other than the Church authority in line with Canon 1428 1-2</a:t>
            </a:r>
          </a:p>
          <a:p>
            <a:pPr lvl="1"/>
            <a:r>
              <a:rPr lang="en-GB" sz="1900" dirty="0"/>
              <a:t>Can be lay or cleric.  </a:t>
            </a:r>
          </a:p>
          <a:p>
            <a:pPr lvl="1"/>
            <a:r>
              <a:rPr lang="en-GB" sz="1900" dirty="0"/>
              <a:t>A person conspicuous for their good conduct, prudence and learning</a:t>
            </a:r>
          </a:p>
          <a:p>
            <a:pPr lvl="1"/>
            <a:r>
              <a:rPr lang="en-GB" sz="1900" dirty="0"/>
              <a:t>Their role is primarily to collect the proofs but can provide their opinion if requested by the Church authority.</a:t>
            </a:r>
          </a:p>
          <a:p>
            <a:r>
              <a:rPr lang="en-GB" sz="1900" dirty="0"/>
              <a:t>A decree must begin the process and name the main auditor, their instructions and the notary</a:t>
            </a:r>
          </a:p>
        </p:txBody>
      </p:sp>
    </p:spTree>
    <p:extLst>
      <p:ext uri="{BB962C8B-B14F-4D97-AF65-F5344CB8AC3E}">
        <p14:creationId xmlns:p14="http://schemas.microsoft.com/office/powerpoint/2010/main" val="2483205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85E5B2-296A-054F-898B-102CC8D09985}"/>
              </a:ext>
            </a:extLst>
          </p:cNvPr>
          <p:cNvSpPr>
            <a:spLocks noGrp="1"/>
          </p:cNvSpPr>
          <p:nvPr>
            <p:ph type="title"/>
          </p:nvPr>
        </p:nvSpPr>
        <p:spPr>
          <a:xfrm>
            <a:off x="630936" y="548640"/>
            <a:ext cx="2700645" cy="5431536"/>
          </a:xfrm>
        </p:spPr>
        <p:txBody>
          <a:bodyPr>
            <a:normAutofit/>
          </a:bodyPr>
          <a:lstStyle/>
          <a:p>
            <a:r>
              <a:rPr lang="en-GB" sz="3600" dirty="0"/>
              <a:t>5. What form should the preliminary investigation take?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03F743-5E98-3F4D-9EC7-A7A987EA4054}"/>
              </a:ext>
            </a:extLst>
          </p:cNvPr>
          <p:cNvSpPr>
            <a:spLocks noGrp="1"/>
          </p:cNvSpPr>
          <p:nvPr>
            <p:ph idx="1"/>
          </p:nvPr>
        </p:nvSpPr>
        <p:spPr>
          <a:xfrm>
            <a:off x="3844813" y="552091"/>
            <a:ext cx="4668251" cy="5431536"/>
          </a:xfrm>
        </p:spPr>
        <p:txBody>
          <a:bodyPr anchor="ctr">
            <a:normAutofit/>
          </a:bodyPr>
          <a:lstStyle/>
          <a:p>
            <a:r>
              <a:rPr lang="en-GB" sz="1900" dirty="0"/>
              <a:t>Care taken to avoid delay</a:t>
            </a:r>
          </a:p>
          <a:p>
            <a:r>
              <a:rPr lang="en-GB" sz="1900" dirty="0"/>
              <a:t>The person appointed should gather all the facts and present a personal opinion to the Ordinary</a:t>
            </a:r>
          </a:p>
          <a:p>
            <a:r>
              <a:rPr lang="en-GB" sz="1900" dirty="0"/>
              <a:t>PI is closed by Decree</a:t>
            </a:r>
          </a:p>
          <a:p>
            <a:r>
              <a:rPr lang="en-GB" sz="1900" dirty="0"/>
              <a:t>The Ordinary must send all information and his </a:t>
            </a:r>
            <a:r>
              <a:rPr lang="en-GB" sz="1900" dirty="0" err="1"/>
              <a:t>Votum</a:t>
            </a:r>
            <a:r>
              <a:rPr lang="en-GB" sz="1900" dirty="0"/>
              <a:t> to CDF/Supreme Moderator </a:t>
            </a:r>
          </a:p>
          <a:p>
            <a:r>
              <a:rPr lang="en-GB" sz="1900" dirty="0"/>
              <a:t>Ordinary must share the results of the investigation with relevant others in the Church.</a:t>
            </a:r>
          </a:p>
          <a:p>
            <a:endParaRPr lang="en-GB" sz="1900" dirty="0"/>
          </a:p>
        </p:txBody>
      </p:sp>
    </p:spTree>
    <p:extLst>
      <p:ext uri="{BB962C8B-B14F-4D97-AF65-F5344CB8AC3E}">
        <p14:creationId xmlns:p14="http://schemas.microsoft.com/office/powerpoint/2010/main" val="6102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97F70C-6C32-2C40-A946-A18B46CC9E05}"/>
              </a:ext>
            </a:extLst>
          </p:cNvPr>
          <p:cNvSpPr>
            <a:spLocks noGrp="1"/>
          </p:cNvSpPr>
          <p:nvPr>
            <p:ph type="title"/>
          </p:nvPr>
        </p:nvSpPr>
        <p:spPr>
          <a:xfrm>
            <a:off x="630936" y="643467"/>
            <a:ext cx="2880360" cy="5571066"/>
          </a:xfrm>
        </p:spPr>
        <p:txBody>
          <a:bodyPr anchor="ctr">
            <a:normAutofit/>
          </a:bodyPr>
          <a:lstStyle/>
          <a:p>
            <a:r>
              <a:rPr lang="en-GB" sz="4000" dirty="0"/>
              <a:t>5. What form should the preliminary investigation take?</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9764" y="0"/>
            <a:ext cx="5364236"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B295991D-8DC3-3842-87C9-82C006169973}"/>
              </a:ext>
            </a:extLst>
          </p:cNvPr>
          <p:cNvSpPr>
            <a:spLocks noGrp="1"/>
          </p:cNvSpPr>
          <p:nvPr>
            <p:ph idx="1"/>
          </p:nvPr>
        </p:nvSpPr>
        <p:spPr>
          <a:xfrm>
            <a:off x="4176522" y="643467"/>
            <a:ext cx="4341114" cy="5571066"/>
          </a:xfrm>
        </p:spPr>
        <p:txBody>
          <a:bodyPr anchor="ctr">
            <a:normAutofit/>
          </a:bodyPr>
          <a:lstStyle/>
          <a:p>
            <a:r>
              <a:rPr lang="en-GB" sz="1600" dirty="0">
                <a:solidFill>
                  <a:srgbClr val="FFFFFF"/>
                </a:solidFill>
              </a:rPr>
              <a:t>The threshold for this is ‘a case to answer’ it is not a trial but a process of gathering evidence.</a:t>
            </a:r>
          </a:p>
          <a:p>
            <a:r>
              <a:rPr lang="en-GB" sz="1600" dirty="0">
                <a:solidFill>
                  <a:srgbClr val="FFFFFF"/>
                </a:solidFill>
              </a:rPr>
              <a:t>It attempts to reconstruct</a:t>
            </a:r>
          </a:p>
          <a:p>
            <a:pPr lvl="3"/>
            <a:r>
              <a:rPr lang="en-GB" sz="1600" dirty="0">
                <a:solidFill>
                  <a:srgbClr val="FFFFFF"/>
                </a:solidFill>
              </a:rPr>
              <a:t>The facts on which the accusation is based </a:t>
            </a:r>
          </a:p>
          <a:p>
            <a:pPr lvl="3"/>
            <a:r>
              <a:rPr lang="en-GB" sz="1600" dirty="0">
                <a:solidFill>
                  <a:srgbClr val="FFFFFF"/>
                </a:solidFill>
              </a:rPr>
              <a:t>The number of the criminal acts committed </a:t>
            </a:r>
          </a:p>
          <a:p>
            <a:pPr lvl="3"/>
            <a:r>
              <a:rPr lang="en-GB" sz="1600" dirty="0">
                <a:solidFill>
                  <a:srgbClr val="FFFFFF"/>
                </a:solidFill>
              </a:rPr>
              <a:t>The year, month, day, time the acts were perpetrated </a:t>
            </a:r>
          </a:p>
          <a:p>
            <a:pPr lvl="3"/>
            <a:r>
              <a:rPr lang="en-GB" sz="1600" dirty="0">
                <a:solidFill>
                  <a:srgbClr val="FFFFFF"/>
                </a:solidFill>
              </a:rPr>
              <a:t>The circumstances in which they took place </a:t>
            </a:r>
          </a:p>
          <a:p>
            <a:pPr lvl="3"/>
            <a:r>
              <a:rPr lang="en-GB" sz="1600" dirty="0">
                <a:solidFill>
                  <a:srgbClr val="FFFFFF"/>
                </a:solidFill>
              </a:rPr>
              <a:t>The general details about the alleged victims </a:t>
            </a:r>
          </a:p>
          <a:p>
            <a:pPr lvl="3"/>
            <a:r>
              <a:rPr lang="en-GB" sz="1600" dirty="0">
                <a:solidFill>
                  <a:srgbClr val="FFFFFF"/>
                </a:solidFill>
              </a:rPr>
              <a:t>A preliminary evaluation of the physical, psychological and moral harm inflicted. </a:t>
            </a:r>
          </a:p>
          <a:p>
            <a:r>
              <a:rPr lang="en-GB" sz="1600" dirty="0">
                <a:solidFill>
                  <a:srgbClr val="FFFFFF"/>
                </a:solidFill>
              </a:rPr>
              <a:t>The results obtained from a civil investigation can make a PI unnecessary. </a:t>
            </a:r>
          </a:p>
          <a:p>
            <a:r>
              <a:rPr lang="en-GB" sz="1600" dirty="0">
                <a:solidFill>
                  <a:srgbClr val="FFFFFF"/>
                </a:solidFill>
              </a:rPr>
              <a:t>The admission of guilt on the part of the respondent can also make a PI unnecessary. </a:t>
            </a:r>
          </a:p>
          <a:p>
            <a:endParaRPr lang="en-GB" sz="1600" dirty="0">
              <a:solidFill>
                <a:srgbClr val="FFFFFF"/>
              </a:solidFill>
            </a:endParaRPr>
          </a:p>
        </p:txBody>
      </p:sp>
    </p:spTree>
    <p:extLst>
      <p:ext uri="{BB962C8B-B14F-4D97-AF65-F5344CB8AC3E}">
        <p14:creationId xmlns:p14="http://schemas.microsoft.com/office/powerpoint/2010/main" val="150132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76250" y="640823"/>
            <a:ext cx="2563994" cy="5583148"/>
          </a:xfrm>
        </p:spPr>
        <p:txBody>
          <a:bodyPr anchor="ctr">
            <a:normAutofit/>
          </a:bodyPr>
          <a:lstStyle/>
          <a:p>
            <a:r>
              <a:rPr lang="en-IE" sz="4700" b="1" dirty="0"/>
              <a:t>Issues to Consider</a:t>
            </a:r>
          </a:p>
        </p:txBody>
      </p:sp>
      <p:sp>
        <p:nvSpPr>
          <p:cNvPr id="29"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811EAE15-0E1D-4D8D-BB92-0311F5BF6330}"/>
              </a:ext>
            </a:extLst>
          </p:cNvPr>
          <p:cNvGraphicFramePr>
            <a:graphicFrameLocks noGrp="1"/>
          </p:cNvGraphicFramePr>
          <p:nvPr>
            <p:ph idx="1"/>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494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88C0-6B8C-6A43-BD53-7BF2F9762CC8}"/>
              </a:ext>
            </a:extLst>
          </p:cNvPr>
          <p:cNvSpPr>
            <a:spLocks noGrp="1"/>
          </p:cNvSpPr>
          <p:nvPr>
            <p:ph type="title"/>
          </p:nvPr>
        </p:nvSpPr>
        <p:spPr>
          <a:xfrm>
            <a:off x="525411" y="2439756"/>
            <a:ext cx="7886700" cy="1325563"/>
          </a:xfrm>
        </p:spPr>
        <p:txBody>
          <a:bodyPr>
            <a:normAutofit/>
          </a:bodyPr>
          <a:lstStyle/>
          <a:p>
            <a:pPr algn="ctr"/>
            <a:r>
              <a:rPr lang="en-US" sz="6000" dirty="0"/>
              <a:t>Case Scenario</a:t>
            </a:r>
          </a:p>
        </p:txBody>
      </p:sp>
    </p:spTree>
    <p:extLst>
      <p:ext uri="{BB962C8B-B14F-4D97-AF65-F5344CB8AC3E}">
        <p14:creationId xmlns:p14="http://schemas.microsoft.com/office/powerpoint/2010/main" val="4123792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0936" y="548640"/>
            <a:ext cx="2700645" cy="5431536"/>
          </a:xfrm>
        </p:spPr>
        <p:txBody>
          <a:bodyPr>
            <a:normAutofit/>
          </a:bodyPr>
          <a:lstStyle/>
          <a:p>
            <a:r>
              <a:rPr lang="en-IE" sz="4700" b="1" dirty="0"/>
              <a:t>6. What action can the CDF take?</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44813" y="552091"/>
            <a:ext cx="4668251" cy="5431536"/>
          </a:xfrm>
        </p:spPr>
        <p:txBody>
          <a:bodyPr anchor="ctr">
            <a:normAutofit/>
          </a:bodyPr>
          <a:lstStyle/>
          <a:p>
            <a:r>
              <a:rPr lang="en-IE" sz="1900" dirty="0"/>
              <a:t>Non penal disciplinary measures</a:t>
            </a:r>
          </a:p>
          <a:p>
            <a:pPr marL="0" indent="0">
              <a:buNone/>
            </a:pPr>
            <a:endParaRPr lang="en-IE" sz="1900" dirty="0"/>
          </a:p>
          <a:p>
            <a:r>
              <a:rPr lang="en-IE" sz="1900" dirty="0"/>
              <a:t>Penal remedies or penances</a:t>
            </a:r>
          </a:p>
          <a:p>
            <a:pPr marL="0" indent="0">
              <a:buNone/>
            </a:pPr>
            <a:endParaRPr lang="en-IE" sz="1900" dirty="0"/>
          </a:p>
          <a:p>
            <a:r>
              <a:rPr lang="en-IE" sz="1900" dirty="0"/>
              <a:t>Warnings or rebukes</a:t>
            </a:r>
          </a:p>
          <a:p>
            <a:pPr marL="0" indent="0">
              <a:buNone/>
            </a:pPr>
            <a:endParaRPr lang="en-IE" sz="1900" dirty="0"/>
          </a:p>
          <a:p>
            <a:r>
              <a:rPr lang="en-IE" sz="1900" dirty="0"/>
              <a:t>Initiate a penal process</a:t>
            </a:r>
          </a:p>
          <a:p>
            <a:pPr marL="0" indent="0">
              <a:buNone/>
            </a:pPr>
            <a:endParaRPr lang="en-IE" sz="1900" dirty="0"/>
          </a:p>
          <a:p>
            <a:r>
              <a:rPr lang="en-IE" sz="1900" dirty="0"/>
              <a:t>Initiate a pastoral response</a:t>
            </a:r>
          </a:p>
          <a:p>
            <a:endParaRPr lang="en-IE" sz="1900" dirty="0"/>
          </a:p>
        </p:txBody>
      </p:sp>
    </p:spTree>
    <p:extLst>
      <p:ext uri="{BB962C8B-B14F-4D97-AF65-F5344CB8AC3E}">
        <p14:creationId xmlns:p14="http://schemas.microsoft.com/office/powerpoint/2010/main" val="3177926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088" y="0"/>
            <a:ext cx="7177823"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dirty="0"/>
          </a:p>
        </p:txBody>
      </p:sp>
      <p:sp>
        <p:nvSpPr>
          <p:cNvPr id="5" name="Title 4">
            <a:extLst>
              <a:ext uri="{FF2B5EF4-FFF2-40B4-BE49-F238E27FC236}">
                <a16:creationId xmlns:a16="http://schemas.microsoft.com/office/drawing/2014/main" id="{2C2A2E34-99F0-2A49-82F8-17681F8A80F3}"/>
              </a:ext>
            </a:extLst>
          </p:cNvPr>
          <p:cNvSpPr>
            <a:spLocks noGrp="1"/>
          </p:cNvSpPr>
          <p:nvPr>
            <p:ph type="title"/>
          </p:nvPr>
        </p:nvSpPr>
        <p:spPr>
          <a:xfrm>
            <a:off x="1919037" y="955309"/>
            <a:ext cx="5305926" cy="2898975"/>
          </a:xfrm>
        </p:spPr>
        <p:txBody>
          <a:bodyPr vert="horz" lIns="91440" tIns="45720" rIns="91440" bIns="45720" rtlCol="0" anchor="b">
            <a:normAutofit/>
          </a:bodyPr>
          <a:lstStyle/>
          <a:p>
            <a:pPr algn="ctr" defTabSz="914400"/>
            <a:r>
              <a:rPr lang="en-US" sz="5700" kern="1200" dirty="0">
                <a:solidFill>
                  <a:srgbClr val="FFFFFF"/>
                </a:solidFill>
                <a:latin typeface="+mj-lt"/>
                <a:ea typeface="+mj-ea"/>
                <a:cs typeface="+mj-cs"/>
              </a:rPr>
              <a:t>Penal Process</a:t>
            </a:r>
          </a:p>
        </p:txBody>
      </p:sp>
      <p:sp>
        <p:nvSpPr>
          <p:cNvPr id="14"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173498"/>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9765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365125"/>
            <a:ext cx="7886700" cy="1325563"/>
          </a:xfrm>
        </p:spPr>
        <p:txBody>
          <a:bodyPr>
            <a:normAutofit/>
          </a:bodyPr>
          <a:lstStyle/>
          <a:p>
            <a:r>
              <a:rPr lang="en-IE" sz="4700" b="1" dirty="0"/>
              <a:t>Penal Processes</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r>
              <a:rPr lang="en-IE" sz="1900" dirty="0"/>
              <a:t>A judicial penal process </a:t>
            </a:r>
          </a:p>
          <a:p>
            <a:pPr marL="0" indent="0">
              <a:buNone/>
            </a:pPr>
            <a:endParaRPr lang="en-IE" sz="1900" dirty="0"/>
          </a:p>
          <a:p>
            <a:r>
              <a:rPr lang="en-IE" sz="1900" dirty="0"/>
              <a:t>An extrajudicial penal process</a:t>
            </a:r>
          </a:p>
          <a:p>
            <a:pPr marL="0" indent="0">
              <a:buNone/>
            </a:pPr>
            <a:endParaRPr lang="en-IE" sz="1900" dirty="0"/>
          </a:p>
          <a:p>
            <a:r>
              <a:rPr lang="en-IE" sz="1900" dirty="0"/>
              <a:t>The procedure of dismissal introduced by article 21 § 2, 2° SST.</a:t>
            </a:r>
          </a:p>
          <a:p>
            <a:endParaRPr lang="en-IE" sz="1900" dirty="0"/>
          </a:p>
        </p:txBody>
      </p:sp>
    </p:spTree>
    <p:extLst>
      <p:ext uri="{BB962C8B-B14F-4D97-AF65-F5344CB8AC3E}">
        <p14:creationId xmlns:p14="http://schemas.microsoft.com/office/powerpoint/2010/main" val="1726034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794604" y="-1108988"/>
            <a:ext cx="5384871"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dirty="0"/>
          </a:p>
        </p:txBody>
      </p:sp>
      <p:sp>
        <p:nvSpPr>
          <p:cNvPr id="2" name="Title 1"/>
          <p:cNvSpPr>
            <a:spLocks noGrp="1"/>
          </p:cNvSpPr>
          <p:nvPr>
            <p:ph type="title"/>
          </p:nvPr>
        </p:nvSpPr>
        <p:spPr>
          <a:xfrm>
            <a:off x="630934" y="673770"/>
            <a:ext cx="2733367" cy="2414488"/>
          </a:xfrm>
        </p:spPr>
        <p:txBody>
          <a:bodyPr anchor="t">
            <a:normAutofit/>
          </a:bodyPr>
          <a:lstStyle/>
          <a:p>
            <a:r>
              <a:rPr lang="en-IE" sz="3600" b="1" dirty="0">
                <a:solidFill>
                  <a:srgbClr val="FFFFFF"/>
                </a:solidFill>
              </a:rPr>
              <a:t>Decisions of judicial and extrajudicial penal process</a:t>
            </a:r>
          </a:p>
        </p:txBody>
      </p:sp>
      <p:sp>
        <p:nvSpPr>
          <p:cNvPr id="3" name="Content Placeholder 2"/>
          <p:cNvSpPr>
            <a:spLocks noGrp="1"/>
          </p:cNvSpPr>
          <p:nvPr>
            <p:ph idx="1"/>
          </p:nvPr>
        </p:nvSpPr>
        <p:spPr>
          <a:xfrm>
            <a:off x="4571999" y="882315"/>
            <a:ext cx="3941065" cy="5294647"/>
          </a:xfrm>
        </p:spPr>
        <p:txBody>
          <a:bodyPr>
            <a:normAutofit/>
          </a:bodyPr>
          <a:lstStyle/>
          <a:p>
            <a:r>
              <a:rPr lang="en-IE" sz="1600" i="1" dirty="0"/>
              <a:t>conviction (“constat”)</a:t>
            </a:r>
            <a:r>
              <a:rPr lang="en-IE" sz="1600" dirty="0"/>
              <a:t>, if with moral certainty the guilt of the accused is established with regard to the delict ascribed to him.  In this case, the decision must indicate specifically the type of canonical sanction imposed or declared.</a:t>
            </a:r>
          </a:p>
          <a:p>
            <a:r>
              <a:rPr lang="en-IE" sz="1600" i="1" dirty="0"/>
              <a:t>acquittal (“constat de non”)</a:t>
            </a:r>
            <a:r>
              <a:rPr lang="en-IE" sz="1600" dirty="0"/>
              <a:t>, if with moral certainty the innocence of the accused is established, inasmuch as no offence was committed, the accused did not commit the offence, the offence is not deemed a delict by the law or was committed by a person who is not imputable.</a:t>
            </a:r>
          </a:p>
          <a:p>
            <a:r>
              <a:rPr lang="en-IE" sz="1600" i="1" dirty="0"/>
              <a:t>dismissal (“non constat”)</a:t>
            </a:r>
            <a:r>
              <a:rPr lang="en-IE" sz="1600" dirty="0"/>
              <a:t>, whenever it has not been possible to attain moral certainty with regard to the guilt of the accused, due to lack of evidence or to insufficient or conflicting evidence that the offence was in fact committed, that the accused committed the offence, or that the delict was committed by a person who is not imputable.</a:t>
            </a:r>
          </a:p>
          <a:p>
            <a:endParaRPr lang="en-IE" sz="1600" dirty="0"/>
          </a:p>
        </p:txBody>
      </p:sp>
    </p:spTree>
    <p:extLst>
      <p:ext uri="{BB962C8B-B14F-4D97-AF65-F5344CB8AC3E}">
        <p14:creationId xmlns:p14="http://schemas.microsoft.com/office/powerpoint/2010/main" val="812465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365125"/>
            <a:ext cx="7886700" cy="1325563"/>
          </a:xfrm>
        </p:spPr>
        <p:txBody>
          <a:bodyPr>
            <a:normAutofit/>
          </a:bodyPr>
          <a:lstStyle/>
          <a:p>
            <a:r>
              <a:rPr lang="en-IE" sz="4700" b="1" dirty="0"/>
              <a:t>Appeals</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r>
              <a:rPr lang="en-IE" sz="1900" dirty="0"/>
              <a:t>No appeal to 21 § 2, 2° SST, if an act of the Pope</a:t>
            </a:r>
          </a:p>
          <a:p>
            <a:pPr marL="0" indent="0">
              <a:buNone/>
            </a:pPr>
            <a:endParaRPr lang="en-IE" sz="1900" dirty="0"/>
          </a:p>
          <a:p>
            <a:r>
              <a:rPr lang="en-IE" sz="1900" dirty="0"/>
              <a:t>Penal process decision – appeal to CDF – appeal to tribunal of second instance</a:t>
            </a:r>
          </a:p>
          <a:p>
            <a:pPr marL="0" indent="0">
              <a:buNone/>
            </a:pPr>
            <a:endParaRPr lang="en-IE" sz="1900" dirty="0"/>
          </a:p>
          <a:p>
            <a:r>
              <a:rPr lang="en-IE" sz="1900" dirty="0"/>
              <a:t>Extrajudicial process decision – to CDF</a:t>
            </a:r>
          </a:p>
        </p:txBody>
      </p:sp>
    </p:spTree>
    <p:extLst>
      <p:ext uri="{BB962C8B-B14F-4D97-AF65-F5344CB8AC3E}">
        <p14:creationId xmlns:p14="http://schemas.microsoft.com/office/powerpoint/2010/main" val="136632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17190CB-F5A3-8D4E-B01D-A6EDF7E37381}"/>
              </a:ext>
            </a:extLst>
          </p:cNvPr>
          <p:cNvSpPr>
            <a:spLocks noGrp="1"/>
          </p:cNvSpPr>
          <p:nvPr>
            <p:ph type="title"/>
          </p:nvPr>
        </p:nvSpPr>
        <p:spPr>
          <a:xfrm>
            <a:off x="479160" y="390525"/>
            <a:ext cx="8182230" cy="1510301"/>
          </a:xfrm>
        </p:spPr>
        <p:txBody>
          <a:bodyPr vert="horz" lIns="91440" tIns="45720" rIns="91440" bIns="45720" rtlCol="0" anchor="ctr">
            <a:normAutofit/>
          </a:bodyPr>
          <a:lstStyle/>
          <a:p>
            <a:pPr algn="ctr"/>
            <a:r>
              <a:rPr lang="en-US" kern="1200" dirty="0">
                <a:solidFill>
                  <a:srgbClr val="FFFFFF"/>
                </a:solidFill>
                <a:latin typeface="+mj-lt"/>
                <a:ea typeface="+mj-ea"/>
                <a:cs typeface="+mj-cs"/>
              </a:rPr>
              <a:t>What questions do you have that you would like us to answer?</a:t>
            </a:r>
          </a:p>
        </p:txBody>
      </p:sp>
      <p:sp>
        <p:nvSpPr>
          <p:cNvPr id="21"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1753266"/>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Help Thin">
            <a:extLst>
              <a:ext uri="{FF2B5EF4-FFF2-40B4-BE49-F238E27FC236}">
                <a16:creationId xmlns:a16="http://schemas.microsoft.com/office/drawing/2014/main" id="{10773C27-7B31-446C-AFDF-F9C3D05A02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61088" y="3067050"/>
            <a:ext cx="3019537" cy="3019537"/>
          </a:xfrm>
          <a:prstGeom prst="rect">
            <a:avLst/>
          </a:prstGeom>
        </p:spPr>
      </p:pic>
    </p:spTree>
    <p:extLst>
      <p:ext uri="{BB962C8B-B14F-4D97-AF65-F5344CB8AC3E}">
        <p14:creationId xmlns:p14="http://schemas.microsoft.com/office/powerpoint/2010/main" val="1138546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79160" y="390525"/>
            <a:ext cx="8182230" cy="1510301"/>
          </a:xfrm>
        </p:spPr>
        <p:txBody>
          <a:bodyPr vert="horz" lIns="91440" tIns="45720" rIns="91440" bIns="45720" rtlCol="0" anchor="ctr">
            <a:normAutofit/>
          </a:bodyPr>
          <a:lstStyle/>
          <a:p>
            <a:pPr algn="ctr" defTabSz="914400"/>
            <a:r>
              <a:rPr lang="en-US" sz="5700" b="1" dirty="0">
                <a:solidFill>
                  <a:srgbClr val="FFFFFF"/>
                </a:solidFill>
              </a:rPr>
              <a:t>Q and A</a:t>
            </a:r>
            <a:endParaRPr lang="en-US" sz="5700" b="1" kern="1200" dirty="0">
              <a:solidFill>
                <a:srgbClr val="FFFFFF"/>
              </a:solidFill>
              <a:latin typeface="+mj-lt"/>
              <a:ea typeface="+mj-ea"/>
              <a:cs typeface="+mj-cs"/>
            </a:endParaRPr>
          </a:p>
        </p:txBody>
      </p:sp>
      <p:sp>
        <p:nvSpPr>
          <p:cNvPr id="34"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1753266"/>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695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E5204E1-BBF4-294F-A1F2-FC6349C53C5A}"/>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r>
              <a:rPr lang="en-US" sz="6300" kern="1200" dirty="0">
                <a:solidFill>
                  <a:schemeClr val="tx1"/>
                </a:solidFill>
                <a:latin typeface="+mj-lt"/>
                <a:ea typeface="+mj-ea"/>
                <a:cs typeface="+mj-cs"/>
              </a:rPr>
              <a:t>What is the Vademecum?</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17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Open Book">
            <a:extLst>
              <a:ext uri="{FF2B5EF4-FFF2-40B4-BE49-F238E27FC236}">
                <a16:creationId xmlns:a16="http://schemas.microsoft.com/office/drawing/2014/main" id="{51791A34-60BD-41B8-A60B-2F6B8A6A99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3741" y="2165637"/>
            <a:ext cx="2526726" cy="2526726"/>
          </a:xfrm>
          <a:prstGeom prst="rect">
            <a:avLst/>
          </a:prstGeom>
        </p:spPr>
      </p:pic>
      <p:sp>
        <p:nvSpPr>
          <p:cNvPr id="19" name="Freeform: Shape 18">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494" y="0"/>
            <a:ext cx="5671506"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21"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9514" y="2560829"/>
            <a:ext cx="3771900" cy="18288"/>
          </a:xfrm>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 name="connsiteX0" fmla="*/ 0 w 3771900"/>
              <a:gd name="connsiteY0" fmla="*/ 0 h 18288"/>
              <a:gd name="connsiteX1" fmla="*/ 590931 w 3771900"/>
              <a:gd name="connsiteY1" fmla="*/ 0 h 18288"/>
              <a:gd name="connsiteX2" fmla="*/ 1106424 w 3771900"/>
              <a:gd name="connsiteY2" fmla="*/ 0 h 18288"/>
              <a:gd name="connsiteX3" fmla="*/ 1810512 w 3771900"/>
              <a:gd name="connsiteY3" fmla="*/ 0 h 18288"/>
              <a:gd name="connsiteX4" fmla="*/ 2401443 w 3771900"/>
              <a:gd name="connsiteY4" fmla="*/ 0 h 18288"/>
              <a:gd name="connsiteX5" fmla="*/ 2992374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1999107 w 3771900"/>
              <a:gd name="connsiteY10" fmla="*/ 18288 h 18288"/>
              <a:gd name="connsiteX11" fmla="*/ 1370457 w 3771900"/>
              <a:gd name="connsiteY11" fmla="*/ 18288 h 18288"/>
              <a:gd name="connsiteX12" fmla="*/ 779526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7436" y="-36175"/>
                  <a:pt x="366245" y="33246"/>
                  <a:pt x="704088" y="0"/>
                </a:cubicBezTo>
                <a:cubicBezTo>
                  <a:pt x="1023542" y="-9212"/>
                  <a:pt x="1135888" y="21706"/>
                  <a:pt x="1370457" y="0"/>
                </a:cubicBezTo>
                <a:cubicBezTo>
                  <a:pt x="1612643" y="1012"/>
                  <a:pt x="1918282" y="-28472"/>
                  <a:pt x="2036826" y="0"/>
                </a:cubicBezTo>
                <a:cubicBezTo>
                  <a:pt x="2158661" y="40105"/>
                  <a:pt x="2354247" y="26415"/>
                  <a:pt x="2552319" y="0"/>
                </a:cubicBezTo>
                <a:cubicBezTo>
                  <a:pt x="2716777" y="-17114"/>
                  <a:pt x="2824915" y="23043"/>
                  <a:pt x="3105531" y="0"/>
                </a:cubicBezTo>
                <a:cubicBezTo>
                  <a:pt x="3381044" y="-32429"/>
                  <a:pt x="3596902" y="3395"/>
                  <a:pt x="3771900" y="0"/>
                </a:cubicBezTo>
                <a:cubicBezTo>
                  <a:pt x="3771609" y="9035"/>
                  <a:pt x="3771801" y="15148"/>
                  <a:pt x="3771900" y="18288"/>
                </a:cubicBezTo>
                <a:cubicBezTo>
                  <a:pt x="3457794" y="19957"/>
                  <a:pt x="3415448" y="-15179"/>
                  <a:pt x="3143250" y="18288"/>
                </a:cubicBezTo>
                <a:cubicBezTo>
                  <a:pt x="2866953" y="44091"/>
                  <a:pt x="2852564" y="22861"/>
                  <a:pt x="2627757" y="18288"/>
                </a:cubicBezTo>
                <a:cubicBezTo>
                  <a:pt x="2412632" y="15061"/>
                  <a:pt x="2228768" y="-1260"/>
                  <a:pt x="2112264" y="18288"/>
                </a:cubicBezTo>
                <a:cubicBezTo>
                  <a:pt x="1975640" y="66897"/>
                  <a:pt x="1635725" y="-13484"/>
                  <a:pt x="1445895" y="18288"/>
                </a:cubicBezTo>
                <a:cubicBezTo>
                  <a:pt x="1247266" y="8685"/>
                  <a:pt x="1124650" y="19647"/>
                  <a:pt x="892683" y="18288"/>
                </a:cubicBezTo>
                <a:cubicBezTo>
                  <a:pt x="637653" y="4646"/>
                  <a:pt x="185278" y="-30427"/>
                  <a:pt x="0" y="18288"/>
                </a:cubicBezTo>
                <a:cubicBezTo>
                  <a:pt x="-470" y="12661"/>
                  <a:pt x="773" y="6041"/>
                  <a:pt x="0" y="0"/>
                </a:cubicBezTo>
                <a:close/>
              </a:path>
              <a:path w="3771900" h="18288" stroke="0" extrusionOk="0">
                <a:moveTo>
                  <a:pt x="0" y="0"/>
                </a:moveTo>
                <a:cubicBezTo>
                  <a:pt x="191819" y="-28991"/>
                  <a:pt x="417180" y="8728"/>
                  <a:pt x="590931" y="0"/>
                </a:cubicBezTo>
                <a:cubicBezTo>
                  <a:pt x="784185" y="36025"/>
                  <a:pt x="942031" y="-7179"/>
                  <a:pt x="1106424" y="0"/>
                </a:cubicBezTo>
                <a:cubicBezTo>
                  <a:pt x="1308616" y="2226"/>
                  <a:pt x="1630174" y="34516"/>
                  <a:pt x="1810512" y="0"/>
                </a:cubicBezTo>
                <a:cubicBezTo>
                  <a:pt x="2022091" y="-3811"/>
                  <a:pt x="2188284" y="60598"/>
                  <a:pt x="2401443" y="0"/>
                </a:cubicBezTo>
                <a:cubicBezTo>
                  <a:pt x="2637014" y="-16349"/>
                  <a:pt x="2745608" y="-42652"/>
                  <a:pt x="2992374" y="0"/>
                </a:cubicBezTo>
                <a:cubicBezTo>
                  <a:pt x="3199629" y="42236"/>
                  <a:pt x="3496969" y="9414"/>
                  <a:pt x="3771900" y="0"/>
                </a:cubicBezTo>
                <a:cubicBezTo>
                  <a:pt x="3771420" y="6734"/>
                  <a:pt x="3771655" y="13051"/>
                  <a:pt x="3771900" y="18288"/>
                </a:cubicBezTo>
                <a:cubicBezTo>
                  <a:pt x="3462953" y="18781"/>
                  <a:pt x="3361132" y="1005"/>
                  <a:pt x="3143250" y="18288"/>
                </a:cubicBezTo>
                <a:cubicBezTo>
                  <a:pt x="2921481" y="34309"/>
                  <a:pt x="2854045" y="33328"/>
                  <a:pt x="2627757" y="18288"/>
                </a:cubicBezTo>
                <a:cubicBezTo>
                  <a:pt x="2409270" y="9750"/>
                  <a:pt x="2187246" y="-7226"/>
                  <a:pt x="1999107" y="18288"/>
                </a:cubicBezTo>
                <a:cubicBezTo>
                  <a:pt x="1815666" y="58826"/>
                  <a:pt x="1527808" y="-26152"/>
                  <a:pt x="1370457" y="18288"/>
                </a:cubicBezTo>
                <a:cubicBezTo>
                  <a:pt x="1214923" y="5764"/>
                  <a:pt x="1016212" y="-1456"/>
                  <a:pt x="779526" y="18288"/>
                </a:cubicBezTo>
                <a:cubicBezTo>
                  <a:pt x="536663" y="13268"/>
                  <a:pt x="178663" y="4126"/>
                  <a:pt x="0" y="18288"/>
                </a:cubicBezTo>
                <a:cubicBezTo>
                  <a:pt x="675" y="10011"/>
                  <a:pt x="125" y="8388"/>
                  <a:pt x="0" y="0"/>
                </a:cubicBezTo>
                <a:close/>
              </a:path>
              <a:path w="3771900" h="18288" fill="none" stroke="0" extrusionOk="0">
                <a:moveTo>
                  <a:pt x="0" y="0"/>
                </a:moveTo>
                <a:cubicBezTo>
                  <a:pt x="271103" y="-25687"/>
                  <a:pt x="370438" y="30140"/>
                  <a:pt x="704088" y="0"/>
                </a:cubicBezTo>
                <a:cubicBezTo>
                  <a:pt x="1051115" y="-25477"/>
                  <a:pt x="1106895" y="16187"/>
                  <a:pt x="1370457" y="0"/>
                </a:cubicBezTo>
                <a:cubicBezTo>
                  <a:pt x="1595146" y="2237"/>
                  <a:pt x="1896955" y="5767"/>
                  <a:pt x="2036826" y="0"/>
                </a:cubicBezTo>
                <a:cubicBezTo>
                  <a:pt x="2142627" y="2170"/>
                  <a:pt x="2421721" y="38840"/>
                  <a:pt x="2552319" y="0"/>
                </a:cubicBezTo>
                <a:cubicBezTo>
                  <a:pt x="2724848" y="-23030"/>
                  <a:pt x="2834005" y="15708"/>
                  <a:pt x="3105531" y="0"/>
                </a:cubicBezTo>
                <a:cubicBezTo>
                  <a:pt x="3342444" y="-24681"/>
                  <a:pt x="3609910" y="18784"/>
                  <a:pt x="3771900" y="0"/>
                </a:cubicBezTo>
                <a:cubicBezTo>
                  <a:pt x="3771328" y="8167"/>
                  <a:pt x="3771537" y="15177"/>
                  <a:pt x="3771900" y="18288"/>
                </a:cubicBezTo>
                <a:cubicBezTo>
                  <a:pt x="3464839" y="21068"/>
                  <a:pt x="3426011" y="-5801"/>
                  <a:pt x="3143250" y="18288"/>
                </a:cubicBezTo>
                <a:cubicBezTo>
                  <a:pt x="2863841" y="43255"/>
                  <a:pt x="2853465" y="28308"/>
                  <a:pt x="2627757" y="18288"/>
                </a:cubicBezTo>
                <a:cubicBezTo>
                  <a:pt x="2409491" y="18900"/>
                  <a:pt x="2243209" y="25448"/>
                  <a:pt x="2112264" y="18288"/>
                </a:cubicBezTo>
                <a:cubicBezTo>
                  <a:pt x="1997644" y="61180"/>
                  <a:pt x="1680001" y="64423"/>
                  <a:pt x="1445895" y="18288"/>
                </a:cubicBezTo>
                <a:cubicBezTo>
                  <a:pt x="1252635" y="3548"/>
                  <a:pt x="1127940" y="-648"/>
                  <a:pt x="892683" y="18288"/>
                </a:cubicBezTo>
                <a:cubicBezTo>
                  <a:pt x="631867" y="19114"/>
                  <a:pt x="176899" y="-29012"/>
                  <a:pt x="0" y="18288"/>
                </a:cubicBezTo>
                <a:cubicBezTo>
                  <a:pt x="-201" y="11951"/>
                  <a:pt x="215" y="487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5982" y="-16509"/>
                          <a:pt x="373591" y="28957"/>
                          <a:pt x="704088" y="0"/>
                        </a:cubicBezTo>
                        <a:cubicBezTo>
                          <a:pt x="1034585" y="-28957"/>
                          <a:pt x="1127575" y="15529"/>
                          <a:pt x="1370457" y="0"/>
                        </a:cubicBezTo>
                        <a:cubicBezTo>
                          <a:pt x="1613339" y="-15529"/>
                          <a:pt x="1901330" y="-18417"/>
                          <a:pt x="2036826" y="0"/>
                        </a:cubicBezTo>
                        <a:cubicBezTo>
                          <a:pt x="2172322" y="18417"/>
                          <a:pt x="2391554" y="24426"/>
                          <a:pt x="2552319" y="0"/>
                        </a:cubicBezTo>
                        <a:cubicBezTo>
                          <a:pt x="2713084" y="-24426"/>
                          <a:pt x="2832344" y="19126"/>
                          <a:pt x="3105531" y="0"/>
                        </a:cubicBezTo>
                        <a:cubicBezTo>
                          <a:pt x="3378718" y="-19126"/>
                          <a:pt x="3624591" y="4962"/>
                          <a:pt x="3771900" y="0"/>
                        </a:cubicBezTo>
                        <a:cubicBezTo>
                          <a:pt x="3771400" y="8855"/>
                          <a:pt x="3772009" y="14521"/>
                          <a:pt x="3771900" y="18288"/>
                        </a:cubicBezTo>
                        <a:cubicBezTo>
                          <a:pt x="3458898" y="17742"/>
                          <a:pt x="3421743" y="-6827"/>
                          <a:pt x="3143250" y="18288"/>
                        </a:cubicBezTo>
                        <a:cubicBezTo>
                          <a:pt x="2864757" y="43403"/>
                          <a:pt x="2852800" y="27764"/>
                          <a:pt x="2627757" y="18288"/>
                        </a:cubicBezTo>
                        <a:cubicBezTo>
                          <a:pt x="2402714" y="8812"/>
                          <a:pt x="2240384" y="-3809"/>
                          <a:pt x="2112264" y="18288"/>
                        </a:cubicBezTo>
                        <a:cubicBezTo>
                          <a:pt x="1984144" y="40385"/>
                          <a:pt x="1648028" y="25259"/>
                          <a:pt x="1445895" y="18288"/>
                        </a:cubicBezTo>
                        <a:cubicBezTo>
                          <a:pt x="1243762" y="11317"/>
                          <a:pt x="1123026" y="22466"/>
                          <a:pt x="892683" y="18288"/>
                        </a:cubicBezTo>
                        <a:cubicBezTo>
                          <a:pt x="662340" y="14110"/>
                          <a:pt x="180978" y="-26198"/>
                          <a:pt x="0" y="18288"/>
                        </a:cubicBezTo>
                        <a:cubicBezTo>
                          <a:pt x="683" y="12014"/>
                          <a:pt x="724" y="5908"/>
                          <a:pt x="0" y="0"/>
                        </a:cubicBezTo>
                        <a:close/>
                      </a:path>
                      <a:path w="3771900" h="18288" stroke="0" extrusionOk="0">
                        <a:moveTo>
                          <a:pt x="0" y="0"/>
                        </a:moveTo>
                        <a:cubicBezTo>
                          <a:pt x="168080" y="-24280"/>
                          <a:pt x="426899" y="-27643"/>
                          <a:pt x="590931" y="0"/>
                        </a:cubicBezTo>
                        <a:cubicBezTo>
                          <a:pt x="754963" y="27643"/>
                          <a:pt x="943937" y="-964"/>
                          <a:pt x="1106424" y="0"/>
                        </a:cubicBezTo>
                        <a:cubicBezTo>
                          <a:pt x="1268911" y="964"/>
                          <a:pt x="1620128" y="24107"/>
                          <a:pt x="1810512" y="0"/>
                        </a:cubicBezTo>
                        <a:cubicBezTo>
                          <a:pt x="2000896" y="-24107"/>
                          <a:pt x="2173109" y="23508"/>
                          <a:pt x="2401443" y="0"/>
                        </a:cubicBezTo>
                        <a:cubicBezTo>
                          <a:pt x="2629777" y="-23508"/>
                          <a:pt x="2762620" y="-19902"/>
                          <a:pt x="2992374" y="0"/>
                        </a:cubicBezTo>
                        <a:cubicBezTo>
                          <a:pt x="3222128" y="19902"/>
                          <a:pt x="3483193" y="6322"/>
                          <a:pt x="3771900" y="0"/>
                        </a:cubicBezTo>
                        <a:cubicBezTo>
                          <a:pt x="3771002" y="7180"/>
                          <a:pt x="3772069" y="13790"/>
                          <a:pt x="3771900" y="18288"/>
                        </a:cubicBezTo>
                        <a:cubicBezTo>
                          <a:pt x="3466427" y="17166"/>
                          <a:pt x="3360902" y="-2444"/>
                          <a:pt x="3143250" y="18288"/>
                        </a:cubicBezTo>
                        <a:cubicBezTo>
                          <a:pt x="2925598" y="39020"/>
                          <a:pt x="2852709" y="34774"/>
                          <a:pt x="2627757" y="18288"/>
                        </a:cubicBezTo>
                        <a:cubicBezTo>
                          <a:pt x="2402805" y="1802"/>
                          <a:pt x="2156087" y="-12568"/>
                          <a:pt x="1999107" y="18288"/>
                        </a:cubicBezTo>
                        <a:cubicBezTo>
                          <a:pt x="1842127" y="49144"/>
                          <a:pt x="1528676" y="3672"/>
                          <a:pt x="1370457" y="18288"/>
                        </a:cubicBezTo>
                        <a:cubicBezTo>
                          <a:pt x="1212238" y="32905"/>
                          <a:pt x="1007440" y="24475"/>
                          <a:pt x="779526" y="18288"/>
                        </a:cubicBezTo>
                        <a:cubicBezTo>
                          <a:pt x="551612" y="12101"/>
                          <a:pt x="175765" y="8638"/>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C5C0B4-9808-0847-958B-64C10FDF9683}"/>
              </a:ext>
            </a:extLst>
          </p:cNvPr>
          <p:cNvSpPr>
            <a:spLocks noGrp="1"/>
          </p:cNvSpPr>
          <p:nvPr>
            <p:ph idx="1"/>
          </p:nvPr>
        </p:nvSpPr>
        <p:spPr>
          <a:xfrm>
            <a:off x="4319515" y="2798064"/>
            <a:ext cx="4095821" cy="3417611"/>
          </a:xfrm>
        </p:spPr>
        <p:txBody>
          <a:bodyPr anchor="t">
            <a:normAutofit/>
          </a:bodyPr>
          <a:lstStyle/>
          <a:p>
            <a:r>
              <a:rPr lang="en-GB" sz="1900" dirty="0">
                <a:solidFill>
                  <a:srgbClr val="FFFFFF"/>
                </a:solidFill>
              </a:rPr>
              <a:t>From Latin- come with me</a:t>
            </a:r>
          </a:p>
          <a:p>
            <a:r>
              <a:rPr lang="en-GB" sz="1900" dirty="0">
                <a:solidFill>
                  <a:srgbClr val="FFFFFF"/>
                </a:solidFill>
              </a:rPr>
              <a:t>It is a guide or handbook</a:t>
            </a:r>
          </a:p>
          <a:p>
            <a:r>
              <a:rPr lang="en-GB" sz="1900" dirty="0">
                <a:solidFill>
                  <a:srgbClr val="FFFFFF"/>
                </a:solidFill>
              </a:rPr>
              <a:t>It is written for canonists to provide clarifications on certain steps of the process.</a:t>
            </a:r>
          </a:p>
          <a:p>
            <a:r>
              <a:rPr lang="en-GB" sz="1900" dirty="0">
                <a:solidFill>
                  <a:srgbClr val="FFFFFF"/>
                </a:solidFill>
              </a:rPr>
              <a:t>It is written for clerics and deals only with sexual abuse it does not cover the other categories of abuse</a:t>
            </a:r>
          </a:p>
        </p:txBody>
      </p:sp>
    </p:spTree>
    <p:extLst>
      <p:ext uri="{BB962C8B-B14F-4D97-AF65-F5344CB8AC3E}">
        <p14:creationId xmlns:p14="http://schemas.microsoft.com/office/powerpoint/2010/main" val="328444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7ED9A1-5E62-6345-BD00-450096B45854}"/>
              </a:ext>
            </a:extLst>
          </p:cNvPr>
          <p:cNvSpPr>
            <a:spLocks noGrp="1"/>
          </p:cNvSpPr>
          <p:nvPr>
            <p:ph type="title"/>
          </p:nvPr>
        </p:nvSpPr>
        <p:spPr>
          <a:xfrm>
            <a:off x="630936" y="548640"/>
            <a:ext cx="2700645" cy="5431536"/>
          </a:xfrm>
        </p:spPr>
        <p:txBody>
          <a:bodyPr>
            <a:normAutofit/>
          </a:bodyPr>
          <a:lstStyle/>
          <a:p>
            <a:r>
              <a:rPr lang="en-GB" sz="4700" dirty="0"/>
              <a:t>Context</a:t>
            </a:r>
            <a:br>
              <a:rPr lang="en-GB" sz="4700" dirty="0"/>
            </a:br>
            <a:endParaRPr lang="en-GB" sz="47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7C01C92-331B-FA4A-9E90-DFF895090493}"/>
              </a:ext>
            </a:extLst>
          </p:cNvPr>
          <p:cNvSpPr>
            <a:spLocks noGrp="1"/>
          </p:cNvSpPr>
          <p:nvPr>
            <p:ph idx="1"/>
          </p:nvPr>
        </p:nvSpPr>
        <p:spPr>
          <a:xfrm>
            <a:off x="3844813" y="552091"/>
            <a:ext cx="4668251" cy="5431536"/>
          </a:xfrm>
        </p:spPr>
        <p:txBody>
          <a:bodyPr anchor="ctr">
            <a:normAutofit/>
          </a:bodyPr>
          <a:lstStyle/>
          <a:p>
            <a:r>
              <a:rPr lang="en-GB" sz="1900" dirty="0"/>
              <a:t>Was one of the outcomes of the global meeting of the presidents of the Episcopal Conferences on the Protection of Minors (February 2019)</a:t>
            </a:r>
          </a:p>
          <a:p>
            <a:pPr marL="0" indent="0">
              <a:buNone/>
            </a:pPr>
            <a:endParaRPr lang="en-GB" sz="1900" dirty="0"/>
          </a:p>
        </p:txBody>
      </p:sp>
    </p:spTree>
    <p:extLst>
      <p:ext uri="{BB962C8B-B14F-4D97-AF65-F5344CB8AC3E}">
        <p14:creationId xmlns:p14="http://schemas.microsoft.com/office/powerpoint/2010/main" val="74775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A307CE-CD4C-0847-92E4-5186B99F6125}"/>
              </a:ext>
            </a:extLst>
          </p:cNvPr>
          <p:cNvSpPr>
            <a:spLocks noGrp="1"/>
          </p:cNvSpPr>
          <p:nvPr>
            <p:ph type="title"/>
          </p:nvPr>
        </p:nvSpPr>
        <p:spPr>
          <a:xfrm>
            <a:off x="630936" y="548640"/>
            <a:ext cx="2700645" cy="5431536"/>
          </a:xfrm>
        </p:spPr>
        <p:txBody>
          <a:bodyPr>
            <a:normAutofit/>
          </a:bodyPr>
          <a:lstStyle/>
          <a:p>
            <a:r>
              <a:rPr lang="en-GB" sz="4700" dirty="0"/>
              <a:t>Context</a:t>
            </a:r>
          </a:p>
        </p:txBody>
      </p:sp>
      <p:sp>
        <p:nvSpPr>
          <p:cNvPr id="2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683BEB-057A-1649-8906-BEEF130FDABB}"/>
              </a:ext>
            </a:extLst>
          </p:cNvPr>
          <p:cNvSpPr>
            <a:spLocks noGrp="1"/>
          </p:cNvSpPr>
          <p:nvPr>
            <p:ph idx="1"/>
          </p:nvPr>
        </p:nvSpPr>
        <p:spPr>
          <a:xfrm>
            <a:off x="3844813" y="552091"/>
            <a:ext cx="4668251" cy="5431536"/>
          </a:xfrm>
        </p:spPr>
        <p:txBody>
          <a:bodyPr anchor="ctr">
            <a:normAutofit/>
          </a:bodyPr>
          <a:lstStyle/>
          <a:p>
            <a:r>
              <a:rPr lang="en-GB" sz="1500" dirty="0"/>
              <a:t>The Production and publication of Vatican Norms: </a:t>
            </a:r>
          </a:p>
          <a:p>
            <a:pPr lvl="1"/>
            <a:r>
              <a:rPr lang="en-GB" sz="1500" dirty="0"/>
              <a:t>Vatican Law No. CCXCVII On the protection of minors and vulnerable persons; </a:t>
            </a:r>
          </a:p>
          <a:p>
            <a:pPr lvl="1"/>
            <a:r>
              <a:rPr lang="en-GB" sz="1500" dirty="0"/>
              <a:t>The Motu Proprio On the protection of minors and vulnerable persons; </a:t>
            </a:r>
          </a:p>
          <a:p>
            <a:pPr lvl="1"/>
            <a:r>
              <a:rPr lang="en-GB" sz="1500" dirty="0"/>
              <a:t>The Guidelines of the Vicariate of Vatican City on the protection of minors and vulnerable person </a:t>
            </a:r>
          </a:p>
          <a:p>
            <a:r>
              <a:rPr lang="en-GB" sz="1500" dirty="0"/>
              <a:t>The Motu Proprio – Vos estis lux mundi </a:t>
            </a:r>
          </a:p>
          <a:p>
            <a:r>
              <a:rPr lang="en-GB" sz="1500" dirty="0"/>
              <a:t>The creation of ‘task forces’ to help dioceses around the world that may need help in implementing the appropriate measures to protect minors </a:t>
            </a:r>
          </a:p>
          <a:p>
            <a:r>
              <a:rPr lang="en-GB" sz="1500" dirty="0"/>
              <a:t>The Rescript "On the confidentiality of legal proceedings” lifting the ”pontifical secret” in the cases relating to: violence or abuse of authority in forcing sexual acts, sexual abuse of minors or vulnerable persons, crimes of paedophilia involving children under 18 years of age or with incapacitated subjects and the concealment of those conducts  from ecclesiastical or civil inquiries.</a:t>
            </a:r>
          </a:p>
          <a:p>
            <a:endParaRPr lang="en-GB" sz="1500" dirty="0"/>
          </a:p>
        </p:txBody>
      </p:sp>
    </p:spTree>
    <p:extLst>
      <p:ext uri="{BB962C8B-B14F-4D97-AF65-F5344CB8AC3E}">
        <p14:creationId xmlns:p14="http://schemas.microsoft.com/office/powerpoint/2010/main" val="114235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E5204E1-BBF4-294F-A1F2-FC6349C53C5A}"/>
              </a:ext>
            </a:extLst>
          </p:cNvPr>
          <p:cNvSpPr>
            <a:spLocks noGrp="1"/>
          </p:cNvSpPr>
          <p:nvPr>
            <p:ph type="title"/>
          </p:nvPr>
        </p:nvSpPr>
        <p:spPr>
          <a:xfrm>
            <a:off x="1143000" y="929452"/>
            <a:ext cx="6858000" cy="2526738"/>
          </a:xfrm>
        </p:spPr>
        <p:txBody>
          <a:bodyPr vert="horz" lIns="91440" tIns="45720" rIns="91440" bIns="45720" rtlCol="0" anchor="b">
            <a:normAutofit/>
          </a:bodyPr>
          <a:lstStyle/>
          <a:p>
            <a:pPr algn="ctr"/>
            <a:r>
              <a:rPr lang="en-US" sz="5700" kern="1200" dirty="0">
                <a:solidFill>
                  <a:srgbClr val="FFFFFF"/>
                </a:solidFill>
                <a:latin typeface="+mj-lt"/>
                <a:ea typeface="+mj-ea"/>
                <a:cs typeface="+mj-cs"/>
              </a:rPr>
              <a:t>What it is not?</a:t>
            </a:r>
          </a:p>
        </p:txBody>
      </p:sp>
      <p:sp>
        <p:nvSpPr>
          <p:cNvPr id="11"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3566566"/>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411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E176F3B6-0C94-6348-9532-4755095FF63A}"/>
              </a:ext>
            </a:extLst>
          </p:cNvPr>
          <p:cNvSpPr>
            <a:spLocks noGrp="1"/>
          </p:cNvSpPr>
          <p:nvPr>
            <p:ph type="title"/>
          </p:nvPr>
        </p:nvSpPr>
        <p:spPr>
          <a:xfrm>
            <a:off x="628650" y="401221"/>
            <a:ext cx="7886700" cy="1348065"/>
          </a:xfrm>
        </p:spPr>
        <p:txBody>
          <a:bodyPr>
            <a:normAutofit/>
          </a:bodyPr>
          <a:lstStyle/>
          <a:p>
            <a:r>
              <a:rPr lang="en-GB" sz="4700" dirty="0">
                <a:solidFill>
                  <a:srgbClr val="FFFFFF"/>
                </a:solidFill>
              </a:rPr>
              <a:t>What it is not</a:t>
            </a:r>
          </a:p>
        </p:txBody>
      </p:sp>
      <p:sp>
        <p:nvSpPr>
          <p:cNvPr id="3" name="Content Placeholder 2">
            <a:extLst>
              <a:ext uri="{FF2B5EF4-FFF2-40B4-BE49-F238E27FC236}">
                <a16:creationId xmlns:a16="http://schemas.microsoft.com/office/drawing/2014/main" id="{8FCF2C93-55E2-DA47-A1D1-4154E8802ADD}"/>
              </a:ext>
            </a:extLst>
          </p:cNvPr>
          <p:cNvSpPr>
            <a:spLocks noGrp="1"/>
          </p:cNvSpPr>
          <p:nvPr>
            <p:ph idx="1"/>
          </p:nvPr>
        </p:nvSpPr>
        <p:spPr>
          <a:xfrm>
            <a:off x="628650" y="2586789"/>
            <a:ext cx="7886700" cy="3590174"/>
          </a:xfrm>
        </p:spPr>
        <p:txBody>
          <a:bodyPr>
            <a:normAutofit/>
          </a:bodyPr>
          <a:lstStyle/>
          <a:p>
            <a:r>
              <a:rPr lang="en-GB" sz="3200" dirty="0"/>
              <a:t>It is not canon law</a:t>
            </a:r>
          </a:p>
          <a:p>
            <a:r>
              <a:rPr lang="en-GB" sz="3200" dirty="0"/>
              <a:t>It does not replace existing National Board guidance </a:t>
            </a:r>
          </a:p>
          <a:p>
            <a:r>
              <a:rPr lang="en-GB" sz="3200" dirty="0"/>
              <a:t>It does not replace civil law and procedures</a:t>
            </a:r>
          </a:p>
          <a:p>
            <a:r>
              <a:rPr lang="en-GB" dirty="0"/>
              <a:t>The Vademecum is an international document and written for countries that are at various stages in the child safeguarding journey.  </a:t>
            </a:r>
            <a:endParaRPr lang="en-GB" sz="3200" dirty="0"/>
          </a:p>
        </p:txBody>
      </p:sp>
    </p:spTree>
    <p:extLst>
      <p:ext uri="{BB962C8B-B14F-4D97-AF65-F5344CB8AC3E}">
        <p14:creationId xmlns:p14="http://schemas.microsoft.com/office/powerpoint/2010/main" val="2499917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1342</Words>
  <Application>Microsoft Office PowerPoint</Application>
  <PresentationFormat>On-screen Show (4:3)</PresentationFormat>
  <Paragraphs>117</Paragraphs>
  <Slides>30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Calibri Light</vt:lpstr>
      <vt:lpstr>Office Theme</vt:lpstr>
      <vt:lpstr>1_Office Theme</vt:lpstr>
      <vt:lpstr>Training on the Vademecum</vt:lpstr>
      <vt:lpstr>Welcome, Introductions and Zoom</vt:lpstr>
      <vt:lpstr>What questions do you have that you would like us to answer?</vt:lpstr>
      <vt:lpstr>What is the Vademecum?</vt:lpstr>
      <vt:lpstr>PowerPoint Presentation</vt:lpstr>
      <vt:lpstr>Context </vt:lpstr>
      <vt:lpstr>Context</vt:lpstr>
      <vt:lpstr>What it is not?</vt:lpstr>
      <vt:lpstr>What it is not</vt:lpstr>
      <vt:lpstr>What the Vademecum Includes</vt:lpstr>
      <vt:lpstr>What it covers?</vt:lpstr>
      <vt:lpstr>1. What are the delicts covered?</vt:lpstr>
      <vt:lpstr>Competent Dicasteries</vt:lpstr>
      <vt:lpstr>2. What is a notitia de delicto?</vt:lpstr>
      <vt:lpstr>2. What is a notitia de delicto?</vt:lpstr>
      <vt:lpstr>3. What actions should be taking on receiving a notitia de delicto</vt:lpstr>
      <vt:lpstr>Case Scenario</vt:lpstr>
      <vt:lpstr>Break</vt:lpstr>
      <vt:lpstr>4.  What action should be taken when the statutory authorities have decided not to proceed?</vt:lpstr>
      <vt:lpstr>5. What form should the preliminary investigation take? </vt:lpstr>
      <vt:lpstr>5. What form should the preliminary investigation take?</vt:lpstr>
      <vt:lpstr>5. What form should the preliminary investigation take?</vt:lpstr>
      <vt:lpstr>Issues to Consider</vt:lpstr>
      <vt:lpstr>Case Scenario</vt:lpstr>
      <vt:lpstr>6. What action can the CDF take?</vt:lpstr>
      <vt:lpstr>Penal Process</vt:lpstr>
      <vt:lpstr>Penal Processes</vt:lpstr>
      <vt:lpstr>Decisions of judicial and extrajudicial penal process</vt:lpstr>
      <vt:lpstr>Appeals</vt:lpstr>
      <vt:lpstr>Q and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on the Vademecum</dc:title>
  <dc:creator>Niall Moore</dc:creator>
  <cp:lastModifiedBy>Niall Moore</cp:lastModifiedBy>
  <cp:revision>17</cp:revision>
  <dcterms:created xsi:type="dcterms:W3CDTF">2021-03-10T15:15:37Z</dcterms:created>
  <dcterms:modified xsi:type="dcterms:W3CDTF">2021-08-05T08:23:58Z</dcterms:modified>
</cp:coreProperties>
</file>